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9" r:id="rId3"/>
    <p:sldMasterId id="2147483690" r:id="rId4"/>
    <p:sldMasterId id="2147483691" r:id="rId5"/>
    <p:sldMasterId id="214748369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</p:sldIdLst>
  <p:sldSz cy="6858000" cx="9144000"/>
  <p:notesSz cx="6858000" cy="9144000"/>
  <p:embeddedFontLst>
    <p:embeddedFont>
      <p:font typeface="Roboto Slab"/>
      <p:regular r:id="rId51"/>
      <p:bold r:id="rId52"/>
    </p:embeddedFont>
    <p:embeddedFont>
      <p:font typeface="Source Sans Pro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RobotoSlab-regular.fntdata"/><Relationship Id="rId50" Type="http://schemas.openxmlformats.org/officeDocument/2006/relationships/slide" Target="slides/slide43.xml"/><Relationship Id="rId53" Type="http://schemas.openxmlformats.org/officeDocument/2006/relationships/font" Target="fonts/SourceSansPro-regular.fntdata"/><Relationship Id="rId52" Type="http://schemas.openxmlformats.org/officeDocument/2006/relationships/font" Target="fonts/RobotoSlab-bold.fntdata"/><Relationship Id="rId11" Type="http://schemas.openxmlformats.org/officeDocument/2006/relationships/slide" Target="slides/slide4.xml"/><Relationship Id="rId55" Type="http://schemas.openxmlformats.org/officeDocument/2006/relationships/font" Target="fonts/SourceSansPro-italic.fntdata"/><Relationship Id="rId10" Type="http://schemas.openxmlformats.org/officeDocument/2006/relationships/slide" Target="slides/slide3.xml"/><Relationship Id="rId54" Type="http://schemas.openxmlformats.org/officeDocument/2006/relationships/font" Target="fonts/SourceSansPro-bold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56" Type="http://schemas.openxmlformats.org/officeDocument/2006/relationships/font" Target="fonts/SourceSansPro-bold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ce45ba83b_0_3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5ce45ba83b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585a5c3b32_0_32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585a5c3b3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kernels filter for different things, can be edges, can be colors, can be specific shapes. So if we have a ton of these kernels, we can essentially filter for all the important information in an image.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85a5c3b32_0_278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85a5c3b32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ce45ba83b_0_165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ce45ba83b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585a5c3b32_0_285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585a5c3b32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ce45ba83b_0_149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ce45ba83b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ce45ba83b_0_155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ce45ba83b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5ce45ba83b_0_179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5ce45ba83b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ce45ba83b_0_98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5ce45ba83b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ce45ba83b_0_132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ce45ba83b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ce45ba83b_0_109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ce45ba83b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ce45ba83b_0_527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ce45ba83b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5ce45ba83b_0_116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5ce45ba83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ce45ba83b_0_141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ce45ba83b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5ce45ba83b_0_202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5ce45ba83b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5ce45ba83b_0_216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5ce45ba83b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ce45ba83b_0_194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5ce45ba83b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5ce45ba83b_0_248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5ce45ba83b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ce45ba83b_0_172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ce45ba83b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585a5c3b32_0_307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585a5c3b32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5ce45ba83b_0_89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5ce45ba83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5ce45ba83b_0_257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5ce45ba83b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ce45ba83b_0_22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ce45ba83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5ce45ba83b_0_305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5ce45ba83b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5ce45ba83b_0_265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5ce45ba83b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585a5c3b32_0_315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585a5c3b32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585a5c3b32_0_324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585a5c3b32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585a5c3b32_0_339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585a5c3b32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585a5c3b32_0_332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585a5c3b32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519febde7f_0_13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519febde7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585a5c3b32_0_46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585a5c3b3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ce45ba83b_0_274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ce45ba83b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5ce45ba83b_0_290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5ce45ba83b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85a5c3b32_0_134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85a5c3b32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5ce45ba83b_0_297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5ce45ba83b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4fe37e4385_0_104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4fe37e4385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5ce45ba83b_0_5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5ce45ba83b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5ce45ba83b_0_4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5ce45ba83b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85a5c3b32_0_172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585a5c3b32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defining the sensor problem, nothing out of the ordinary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ce45ba83b_0_37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ce45ba83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ce45ba83b_0_73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ce45ba83b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85a5c3b32_0_20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85a5c3b3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ce45ba83b_0_67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5ce45ba83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1700185" y="1360350"/>
            <a:ext cx="5807400" cy="15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9pPr>
          </a:lstStyle>
          <a:p/>
        </p:txBody>
      </p:sp>
      <p:sp>
        <p:nvSpPr>
          <p:cNvPr id="56" name="Google Shape;56;p14"/>
          <p:cNvSpPr/>
          <p:nvPr/>
        </p:nvSpPr>
        <p:spPr>
          <a:xfrm>
            <a:off x="6897625" y="619995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/>
          <p:nvPr/>
        </p:nvSpPr>
        <p:spPr>
          <a:xfrm>
            <a:off x="7454375" y="56388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8827727" y="4597554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8677050" y="6577875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2972225" y="6334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579635" y="3373479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311843" y="79151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626322" y="1339872"/>
            <a:ext cx="253800" cy="2538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8104500" y="4963100"/>
            <a:ext cx="190200" cy="1905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8803950" y="5654657"/>
            <a:ext cx="190200" cy="1905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196310" y="1990890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1738050" y="271322"/>
            <a:ext cx="253800" cy="2538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771659" y="250448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4271584" y="47482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7729213" y="6127438"/>
            <a:ext cx="253800" cy="2541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73" name="Google Shape;73;p15"/>
          <p:cNvSpPr txBox="1"/>
          <p:nvPr>
            <p:ph idx="1" type="subTitle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nections-05.png" id="75" name="Google Shape;7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5945" y="0"/>
            <a:ext cx="913210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1215300" y="2501400"/>
            <a:ext cx="6713400" cy="10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rtl="0" algn="ctr">
              <a:spcBef>
                <a:spcPts val="600"/>
              </a:spcBef>
              <a:spcAft>
                <a:spcPts val="0"/>
              </a:spcAft>
              <a:buClr>
                <a:srgbClr val="263238"/>
              </a:buClr>
              <a:buSzPts val="3600"/>
              <a:buChar char="◎"/>
              <a:defRPr i="1" sz="3600"/>
            </a:lvl1pPr>
            <a:lvl2pPr indent="-457200" lvl="1" marL="9144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i="1" sz="3600"/>
            </a:lvl2pPr>
            <a:lvl3pPr indent="-457200" lvl="2" marL="13716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◉"/>
              <a:defRPr i="1" sz="3600"/>
            </a:lvl3pPr>
            <a:lvl4pPr indent="-457200" lvl="3" marL="18288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i="1" sz="3600"/>
            </a:lvl4pPr>
            <a:lvl5pPr indent="-457200" lvl="4" marL="22860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i="1" sz="3600"/>
            </a:lvl5pPr>
            <a:lvl6pPr indent="-457200" lvl="5" marL="27432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i="1" sz="3600"/>
            </a:lvl6pPr>
            <a:lvl7pPr indent="-457200" lvl="6" marL="32004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i="1" sz="3600"/>
            </a:lvl7pPr>
            <a:lvl8pPr indent="-457200" lvl="7" marL="36576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i="1" sz="3600"/>
            </a:lvl8pPr>
            <a:lvl9pPr indent="-457200" lvl="8" marL="41148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i="1" sz="3600"/>
            </a:lvl9pPr>
          </a:lstStyle>
          <a:p/>
        </p:txBody>
      </p:sp>
      <p:grpSp>
        <p:nvGrpSpPr>
          <p:cNvPr id="77" name="Google Shape;77;p16"/>
          <p:cNvGrpSpPr/>
          <p:nvPr/>
        </p:nvGrpSpPr>
        <p:grpSpPr>
          <a:xfrm>
            <a:off x="3593400" y="1074285"/>
            <a:ext cx="1957200" cy="1093200"/>
            <a:chOff x="3593400" y="1760085"/>
            <a:chExt cx="1957200" cy="1093200"/>
          </a:xfrm>
        </p:grpSpPr>
        <p:sp>
          <p:nvSpPr>
            <p:cNvPr id="78" name="Google Shape;78;p16"/>
            <p:cNvSpPr txBox="1"/>
            <p:nvPr/>
          </p:nvSpPr>
          <p:spPr>
            <a:xfrm>
              <a:off x="3593400" y="1872097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0">
                  <a:solidFill>
                    <a:srgbClr val="0091E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b="1" sz="60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9" name="Google Shape;79;p16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cap="flat" cmpd="sng" w="9525">
              <a:solidFill>
                <a:srgbClr val="CFD8D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6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cap="flat" cmpd="sng" w="19050">
              <a:solidFill>
                <a:srgbClr val="CFD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1" name="Google Shape;81;p16"/>
          <p:cNvCxnSpPr>
            <a:endCxn id="79" idx="1"/>
          </p:cNvCxnSpPr>
          <p:nvPr/>
        </p:nvCxnSpPr>
        <p:spPr>
          <a:xfrm>
            <a:off x="3742095" y="871980"/>
            <a:ext cx="443400" cy="3624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" name="Google Shape;82;p16"/>
          <p:cNvCxnSpPr/>
          <p:nvPr/>
        </p:nvCxnSpPr>
        <p:spPr>
          <a:xfrm rot="10800000">
            <a:off x="4114800" y="269685"/>
            <a:ext cx="457200" cy="804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16"/>
          <p:cNvCxnSpPr/>
          <p:nvPr/>
        </p:nvCxnSpPr>
        <p:spPr>
          <a:xfrm flipH="1" rot="10800000">
            <a:off x="4749075" y="753125"/>
            <a:ext cx="95100" cy="3489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-87" y="6333125"/>
            <a:ext cx="91440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◎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786137" y="1600200"/>
            <a:ext cx="36753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indent="-393700" lvl="1" marL="9144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rtl="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indent="-393700" lvl="3" marL="18288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92" name="Google Shape;92;p18"/>
          <p:cNvSpPr txBox="1"/>
          <p:nvPr>
            <p:ph idx="2" type="body"/>
          </p:nvPr>
        </p:nvSpPr>
        <p:spPr>
          <a:xfrm>
            <a:off x="4682659" y="1600200"/>
            <a:ext cx="36753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indent="-393700" lvl="1" marL="9144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rtl="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indent="-393700" lvl="3" marL="18288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786150" y="1600200"/>
            <a:ext cx="24198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97" name="Google Shape;97;p19"/>
          <p:cNvSpPr txBox="1"/>
          <p:nvPr>
            <p:ph idx="2" type="body"/>
          </p:nvPr>
        </p:nvSpPr>
        <p:spPr>
          <a:xfrm>
            <a:off x="3329992" y="1600200"/>
            <a:ext cx="24198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98" name="Google Shape;98;p19"/>
          <p:cNvSpPr txBox="1"/>
          <p:nvPr>
            <p:ph idx="3" type="body"/>
          </p:nvPr>
        </p:nvSpPr>
        <p:spPr>
          <a:xfrm>
            <a:off x="5873834" y="1600200"/>
            <a:ext cx="24198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457200" y="5407123"/>
            <a:ext cx="8229600" cy="4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-92" y="6333125"/>
            <a:ext cx="91440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/>
          <p:nvPr/>
        </p:nvSpPr>
        <p:spPr>
          <a:xfrm>
            <a:off x="-26550" y="-19800"/>
            <a:ext cx="9197100" cy="68976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3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 txBox="1"/>
          <p:nvPr>
            <p:ph type="ctrTitle"/>
          </p:nvPr>
        </p:nvSpPr>
        <p:spPr>
          <a:xfrm>
            <a:off x="1700185" y="1360350"/>
            <a:ext cx="5807400" cy="15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9pPr>
          </a:lstStyle>
          <a:p/>
        </p:txBody>
      </p:sp>
      <p:sp>
        <p:nvSpPr>
          <p:cNvPr id="117" name="Google Shape;117;p25"/>
          <p:cNvSpPr/>
          <p:nvPr/>
        </p:nvSpPr>
        <p:spPr>
          <a:xfrm>
            <a:off x="6897625" y="619995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5"/>
          <p:cNvSpPr/>
          <p:nvPr/>
        </p:nvSpPr>
        <p:spPr>
          <a:xfrm>
            <a:off x="7454375" y="56388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5"/>
          <p:cNvSpPr/>
          <p:nvPr/>
        </p:nvSpPr>
        <p:spPr>
          <a:xfrm>
            <a:off x="8827727" y="4597554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5"/>
          <p:cNvSpPr/>
          <p:nvPr/>
        </p:nvSpPr>
        <p:spPr>
          <a:xfrm>
            <a:off x="8677050" y="6577875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5"/>
          <p:cNvSpPr/>
          <p:nvPr/>
        </p:nvSpPr>
        <p:spPr>
          <a:xfrm>
            <a:off x="2972225" y="6334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5"/>
          <p:cNvSpPr/>
          <p:nvPr/>
        </p:nvSpPr>
        <p:spPr>
          <a:xfrm>
            <a:off x="579635" y="3373479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5"/>
          <p:cNvSpPr/>
          <p:nvPr/>
        </p:nvSpPr>
        <p:spPr>
          <a:xfrm>
            <a:off x="311843" y="79151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5"/>
          <p:cNvSpPr/>
          <p:nvPr/>
        </p:nvSpPr>
        <p:spPr>
          <a:xfrm>
            <a:off x="626322" y="1339872"/>
            <a:ext cx="253800" cy="2535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5"/>
          <p:cNvSpPr/>
          <p:nvPr/>
        </p:nvSpPr>
        <p:spPr>
          <a:xfrm>
            <a:off x="8104500" y="4963100"/>
            <a:ext cx="190200" cy="1905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5"/>
          <p:cNvSpPr/>
          <p:nvPr/>
        </p:nvSpPr>
        <p:spPr>
          <a:xfrm>
            <a:off x="8803950" y="5654657"/>
            <a:ext cx="190200" cy="1905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5"/>
          <p:cNvSpPr/>
          <p:nvPr/>
        </p:nvSpPr>
        <p:spPr>
          <a:xfrm>
            <a:off x="196310" y="1990890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5"/>
          <p:cNvSpPr/>
          <p:nvPr/>
        </p:nvSpPr>
        <p:spPr>
          <a:xfrm>
            <a:off x="1738050" y="271322"/>
            <a:ext cx="253800" cy="2535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5"/>
          <p:cNvSpPr/>
          <p:nvPr/>
        </p:nvSpPr>
        <p:spPr>
          <a:xfrm>
            <a:off x="771659" y="250448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5"/>
          <p:cNvSpPr/>
          <p:nvPr/>
        </p:nvSpPr>
        <p:spPr>
          <a:xfrm>
            <a:off x="4271584" y="47482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5"/>
          <p:cNvSpPr/>
          <p:nvPr/>
        </p:nvSpPr>
        <p:spPr>
          <a:xfrm>
            <a:off x="7729213" y="6127438"/>
            <a:ext cx="253800" cy="2541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4" name="Google Shape;134;p26"/>
          <p:cNvSpPr txBox="1"/>
          <p:nvPr>
            <p:ph idx="1" type="subTitle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nections-05.png" id="136" name="Google Shape;136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5945" y="1714499"/>
            <a:ext cx="684908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7"/>
          <p:cNvSpPr txBox="1"/>
          <p:nvPr>
            <p:ph idx="1" type="body"/>
          </p:nvPr>
        </p:nvSpPr>
        <p:spPr>
          <a:xfrm>
            <a:off x="1215300" y="2501400"/>
            <a:ext cx="6713400" cy="10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rtl="0" algn="ctr">
              <a:spcBef>
                <a:spcPts val="600"/>
              </a:spcBef>
              <a:spcAft>
                <a:spcPts val="0"/>
              </a:spcAft>
              <a:buClr>
                <a:srgbClr val="263238"/>
              </a:buClr>
              <a:buSzPts val="3600"/>
              <a:buChar char="◎"/>
              <a:defRPr i="1" sz="3600"/>
            </a:lvl1pPr>
            <a:lvl2pPr indent="-457200" lvl="1" marL="9144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i="1" sz="3600"/>
            </a:lvl2pPr>
            <a:lvl3pPr indent="-457200" lvl="2" marL="13716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◉"/>
              <a:defRPr i="1" sz="3600"/>
            </a:lvl3pPr>
            <a:lvl4pPr indent="-457200" lvl="3" marL="18288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i="1" sz="3600"/>
            </a:lvl4pPr>
            <a:lvl5pPr indent="-457200" lvl="4" marL="22860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i="1" sz="3600"/>
            </a:lvl5pPr>
            <a:lvl6pPr indent="-457200" lvl="5" marL="27432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i="1" sz="3600"/>
            </a:lvl6pPr>
            <a:lvl7pPr indent="-457200" lvl="6" marL="32004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i="1" sz="3600"/>
            </a:lvl7pPr>
            <a:lvl8pPr indent="-457200" lvl="7" marL="36576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i="1" sz="3600"/>
            </a:lvl8pPr>
            <a:lvl9pPr indent="-457200" lvl="8" marL="41148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i="1" sz="3600"/>
            </a:lvl9pPr>
          </a:lstStyle>
          <a:p/>
        </p:txBody>
      </p:sp>
      <p:grpSp>
        <p:nvGrpSpPr>
          <p:cNvPr id="138" name="Google Shape;138;p27"/>
          <p:cNvGrpSpPr/>
          <p:nvPr/>
        </p:nvGrpSpPr>
        <p:grpSpPr>
          <a:xfrm>
            <a:off x="3593400" y="1074285"/>
            <a:ext cx="1957200" cy="1093200"/>
            <a:chOff x="3593400" y="1760085"/>
            <a:chExt cx="1957200" cy="1093200"/>
          </a:xfrm>
        </p:grpSpPr>
        <p:sp>
          <p:nvSpPr>
            <p:cNvPr id="139" name="Google Shape;139;p27"/>
            <p:cNvSpPr txBox="1"/>
            <p:nvPr/>
          </p:nvSpPr>
          <p:spPr>
            <a:xfrm>
              <a:off x="3593400" y="1872097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0">
                  <a:solidFill>
                    <a:srgbClr val="0091E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b="1" sz="60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40" name="Google Shape;140;p27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cap="flat" cmpd="sng" w="9525">
              <a:solidFill>
                <a:srgbClr val="CFD8D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7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cap="flat" cmpd="sng" w="19050">
              <a:solidFill>
                <a:srgbClr val="CFD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42" name="Google Shape;142;p27"/>
          <p:cNvCxnSpPr>
            <a:endCxn id="140" idx="1"/>
          </p:cNvCxnSpPr>
          <p:nvPr/>
        </p:nvCxnSpPr>
        <p:spPr>
          <a:xfrm>
            <a:off x="3742095" y="871980"/>
            <a:ext cx="443400" cy="3624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27"/>
          <p:cNvCxnSpPr/>
          <p:nvPr/>
        </p:nvCxnSpPr>
        <p:spPr>
          <a:xfrm rot="10800000">
            <a:off x="4114800" y="269985"/>
            <a:ext cx="457200" cy="8043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27"/>
          <p:cNvCxnSpPr/>
          <p:nvPr/>
        </p:nvCxnSpPr>
        <p:spPr>
          <a:xfrm flipH="1" rot="10800000">
            <a:off x="4749075" y="753125"/>
            <a:ext cx="95100" cy="3489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27"/>
          <p:cNvSpPr txBox="1"/>
          <p:nvPr>
            <p:ph idx="12" type="sldNum"/>
          </p:nvPr>
        </p:nvSpPr>
        <p:spPr>
          <a:xfrm>
            <a:off x="-87" y="6333125"/>
            <a:ext cx="91440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48" name="Google Shape;148;p28"/>
          <p:cNvSpPr txBox="1"/>
          <p:nvPr>
            <p:ph idx="1" type="body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◎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9" name="Google Shape;149;p28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52" name="Google Shape;152;p29"/>
          <p:cNvSpPr txBox="1"/>
          <p:nvPr>
            <p:ph idx="1" type="body"/>
          </p:nvPr>
        </p:nvSpPr>
        <p:spPr>
          <a:xfrm>
            <a:off x="786137" y="1600200"/>
            <a:ext cx="36753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indent="-393700" lvl="1" marL="9144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rtl="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indent="-393700" lvl="3" marL="18288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153" name="Google Shape;153;p29"/>
          <p:cNvSpPr txBox="1"/>
          <p:nvPr>
            <p:ph idx="2" type="body"/>
          </p:nvPr>
        </p:nvSpPr>
        <p:spPr>
          <a:xfrm>
            <a:off x="4682659" y="1600200"/>
            <a:ext cx="36753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indent="-393700" lvl="1" marL="9144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rtl="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indent="-393700" lvl="3" marL="18288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154" name="Google Shape;154;p29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57" name="Google Shape;157;p30"/>
          <p:cNvSpPr txBox="1"/>
          <p:nvPr>
            <p:ph idx="1" type="body"/>
          </p:nvPr>
        </p:nvSpPr>
        <p:spPr>
          <a:xfrm>
            <a:off x="786150" y="1600200"/>
            <a:ext cx="24198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58" name="Google Shape;158;p30"/>
          <p:cNvSpPr txBox="1"/>
          <p:nvPr>
            <p:ph idx="2" type="body"/>
          </p:nvPr>
        </p:nvSpPr>
        <p:spPr>
          <a:xfrm>
            <a:off x="3329992" y="1600200"/>
            <a:ext cx="24198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59" name="Google Shape;159;p30"/>
          <p:cNvSpPr txBox="1"/>
          <p:nvPr>
            <p:ph idx="3" type="body"/>
          </p:nvPr>
        </p:nvSpPr>
        <p:spPr>
          <a:xfrm>
            <a:off x="5873834" y="1600200"/>
            <a:ext cx="24198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60" name="Google Shape;160;p30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63" name="Google Shape;163;p31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"/>
          <p:cNvSpPr txBox="1"/>
          <p:nvPr>
            <p:ph idx="1" type="body"/>
          </p:nvPr>
        </p:nvSpPr>
        <p:spPr>
          <a:xfrm>
            <a:off x="457200" y="5407123"/>
            <a:ext cx="82296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66" name="Google Shape;166;p32"/>
          <p:cNvSpPr txBox="1"/>
          <p:nvPr>
            <p:ph idx="12" type="sldNum"/>
          </p:nvPr>
        </p:nvSpPr>
        <p:spPr>
          <a:xfrm>
            <a:off x="-92" y="6333125"/>
            <a:ext cx="91440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4"/>
          <p:cNvSpPr/>
          <p:nvPr/>
        </p:nvSpPr>
        <p:spPr>
          <a:xfrm>
            <a:off x="-26550" y="-19800"/>
            <a:ext cx="9197100" cy="68976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4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6"/>
          <p:cNvSpPr txBox="1"/>
          <p:nvPr>
            <p:ph type="ctrTitle"/>
          </p:nvPr>
        </p:nvSpPr>
        <p:spPr>
          <a:xfrm>
            <a:off x="1700185" y="1360350"/>
            <a:ext cx="5807400" cy="15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9pPr>
          </a:lstStyle>
          <a:p/>
        </p:txBody>
      </p:sp>
      <p:sp>
        <p:nvSpPr>
          <p:cNvPr id="178" name="Google Shape;178;p36"/>
          <p:cNvSpPr/>
          <p:nvPr/>
        </p:nvSpPr>
        <p:spPr>
          <a:xfrm>
            <a:off x="6897625" y="6199950"/>
            <a:ext cx="126900" cy="1269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79" name="Google Shape;179;p36"/>
          <p:cNvSpPr/>
          <p:nvPr/>
        </p:nvSpPr>
        <p:spPr>
          <a:xfrm>
            <a:off x="7454375" y="5638800"/>
            <a:ext cx="126900" cy="1269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80" name="Google Shape;180;p36"/>
          <p:cNvSpPr/>
          <p:nvPr/>
        </p:nvSpPr>
        <p:spPr>
          <a:xfrm>
            <a:off x="8827727" y="4597554"/>
            <a:ext cx="75900" cy="759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81" name="Google Shape;181;p36"/>
          <p:cNvSpPr/>
          <p:nvPr/>
        </p:nvSpPr>
        <p:spPr>
          <a:xfrm>
            <a:off x="8677050" y="6577875"/>
            <a:ext cx="126900" cy="1269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82" name="Google Shape;182;p36"/>
          <p:cNvSpPr/>
          <p:nvPr/>
        </p:nvSpPr>
        <p:spPr>
          <a:xfrm>
            <a:off x="2972225" y="633400"/>
            <a:ext cx="126900" cy="1269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6"/>
          <p:cNvSpPr/>
          <p:nvPr/>
        </p:nvSpPr>
        <p:spPr>
          <a:xfrm>
            <a:off x="579635" y="3373479"/>
            <a:ext cx="126900" cy="1269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84" name="Google Shape;184;p36"/>
          <p:cNvSpPr/>
          <p:nvPr/>
        </p:nvSpPr>
        <p:spPr>
          <a:xfrm>
            <a:off x="311843" y="791518"/>
            <a:ext cx="126900" cy="1269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85" name="Google Shape;185;p36"/>
          <p:cNvSpPr/>
          <p:nvPr/>
        </p:nvSpPr>
        <p:spPr>
          <a:xfrm>
            <a:off x="626322" y="1339872"/>
            <a:ext cx="253800" cy="2538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86" name="Google Shape;186;p36"/>
          <p:cNvSpPr/>
          <p:nvPr/>
        </p:nvSpPr>
        <p:spPr>
          <a:xfrm>
            <a:off x="8104500" y="4963100"/>
            <a:ext cx="190200" cy="1905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87" name="Google Shape;187;p36"/>
          <p:cNvSpPr/>
          <p:nvPr/>
        </p:nvSpPr>
        <p:spPr>
          <a:xfrm>
            <a:off x="8803950" y="5654657"/>
            <a:ext cx="190200" cy="1905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88" name="Google Shape;188;p36"/>
          <p:cNvSpPr/>
          <p:nvPr/>
        </p:nvSpPr>
        <p:spPr>
          <a:xfrm>
            <a:off x="196310" y="1990890"/>
            <a:ext cx="75900" cy="759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89" name="Google Shape;189;p36"/>
          <p:cNvSpPr/>
          <p:nvPr/>
        </p:nvSpPr>
        <p:spPr>
          <a:xfrm>
            <a:off x="1738050" y="271322"/>
            <a:ext cx="253800" cy="2538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90" name="Google Shape;190;p36"/>
          <p:cNvSpPr/>
          <p:nvPr/>
        </p:nvSpPr>
        <p:spPr>
          <a:xfrm>
            <a:off x="771659" y="2504485"/>
            <a:ext cx="75900" cy="759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91" name="Google Shape;191;p36"/>
          <p:cNvSpPr/>
          <p:nvPr/>
        </p:nvSpPr>
        <p:spPr>
          <a:xfrm>
            <a:off x="4271584" y="474825"/>
            <a:ext cx="75900" cy="759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6"/>
          <p:cNvSpPr/>
          <p:nvPr/>
        </p:nvSpPr>
        <p:spPr>
          <a:xfrm>
            <a:off x="7729213" y="6127438"/>
            <a:ext cx="253800" cy="254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6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263238"/>
                </a:solidFill>
              </a:defRPr>
            </a:lvl1pPr>
            <a:lvl2pPr lvl="1" rtl="0">
              <a:buNone/>
              <a:defRPr>
                <a:solidFill>
                  <a:srgbClr val="263238"/>
                </a:solidFill>
              </a:defRPr>
            </a:lvl2pPr>
            <a:lvl3pPr lvl="2" rtl="0">
              <a:buNone/>
              <a:defRPr>
                <a:solidFill>
                  <a:srgbClr val="263238"/>
                </a:solidFill>
              </a:defRPr>
            </a:lvl3pPr>
            <a:lvl4pPr lvl="3" rtl="0">
              <a:buNone/>
              <a:defRPr>
                <a:solidFill>
                  <a:srgbClr val="263238"/>
                </a:solidFill>
              </a:defRPr>
            </a:lvl4pPr>
            <a:lvl5pPr lvl="4" rtl="0">
              <a:buNone/>
              <a:defRPr>
                <a:solidFill>
                  <a:srgbClr val="263238"/>
                </a:solidFill>
              </a:defRPr>
            </a:lvl5pPr>
            <a:lvl6pPr lvl="5" rtl="0">
              <a:buNone/>
              <a:defRPr>
                <a:solidFill>
                  <a:srgbClr val="263238"/>
                </a:solidFill>
              </a:defRPr>
            </a:lvl6pPr>
            <a:lvl7pPr lvl="6" rtl="0">
              <a:buNone/>
              <a:defRPr>
                <a:solidFill>
                  <a:srgbClr val="263238"/>
                </a:solidFill>
              </a:defRPr>
            </a:lvl7pPr>
            <a:lvl8pPr lvl="7" rtl="0">
              <a:buNone/>
              <a:defRPr>
                <a:solidFill>
                  <a:srgbClr val="263238"/>
                </a:solidFill>
              </a:defRPr>
            </a:lvl8pPr>
            <a:lvl9pPr lvl="8" rtl="0">
              <a:buNone/>
              <a:defRPr>
                <a:solidFill>
                  <a:srgbClr val="26323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7"/>
          <p:cNvSpPr txBox="1"/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96" name="Google Shape;196;p37"/>
          <p:cNvSpPr txBox="1"/>
          <p:nvPr>
            <p:ph idx="1" type="subTitle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9pPr>
          </a:lstStyle>
          <a:p/>
        </p:txBody>
      </p:sp>
      <p:sp>
        <p:nvSpPr>
          <p:cNvPr id="197" name="Google Shape;197;p37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263238"/>
                </a:solidFill>
              </a:defRPr>
            </a:lvl1pPr>
            <a:lvl2pPr lvl="1" rtl="0">
              <a:buNone/>
              <a:defRPr>
                <a:solidFill>
                  <a:srgbClr val="263238"/>
                </a:solidFill>
              </a:defRPr>
            </a:lvl2pPr>
            <a:lvl3pPr lvl="2" rtl="0">
              <a:buNone/>
              <a:defRPr>
                <a:solidFill>
                  <a:srgbClr val="263238"/>
                </a:solidFill>
              </a:defRPr>
            </a:lvl3pPr>
            <a:lvl4pPr lvl="3" rtl="0">
              <a:buNone/>
              <a:defRPr>
                <a:solidFill>
                  <a:srgbClr val="263238"/>
                </a:solidFill>
              </a:defRPr>
            </a:lvl4pPr>
            <a:lvl5pPr lvl="4" rtl="0">
              <a:buNone/>
              <a:defRPr>
                <a:solidFill>
                  <a:srgbClr val="263238"/>
                </a:solidFill>
              </a:defRPr>
            </a:lvl5pPr>
            <a:lvl6pPr lvl="5" rtl="0">
              <a:buNone/>
              <a:defRPr>
                <a:solidFill>
                  <a:srgbClr val="263238"/>
                </a:solidFill>
              </a:defRPr>
            </a:lvl6pPr>
            <a:lvl7pPr lvl="6" rtl="0">
              <a:buNone/>
              <a:defRPr>
                <a:solidFill>
                  <a:srgbClr val="263238"/>
                </a:solidFill>
              </a:defRPr>
            </a:lvl7pPr>
            <a:lvl8pPr lvl="7" rtl="0">
              <a:buNone/>
              <a:defRPr>
                <a:solidFill>
                  <a:srgbClr val="263238"/>
                </a:solidFill>
              </a:defRPr>
            </a:lvl8pPr>
            <a:lvl9pPr lvl="8" rtl="0">
              <a:buNone/>
              <a:defRPr>
                <a:solidFill>
                  <a:srgbClr val="26323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nections-05.png" id="199" name="Google Shape;19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5945" y="0"/>
            <a:ext cx="913210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8"/>
          <p:cNvSpPr txBox="1"/>
          <p:nvPr>
            <p:ph idx="1" type="body"/>
          </p:nvPr>
        </p:nvSpPr>
        <p:spPr>
          <a:xfrm>
            <a:off x="1215300" y="2501400"/>
            <a:ext cx="6713400" cy="10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rtl="0" algn="ctr">
              <a:spcBef>
                <a:spcPts val="600"/>
              </a:spcBef>
              <a:spcAft>
                <a:spcPts val="0"/>
              </a:spcAft>
              <a:buClr>
                <a:srgbClr val="263238"/>
              </a:buClr>
              <a:buSzPts val="3600"/>
              <a:buChar char="◎"/>
              <a:defRPr i="1" sz="3600"/>
            </a:lvl1pPr>
            <a:lvl2pPr indent="-457200" lvl="1" marL="9144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i="1" sz="3600"/>
            </a:lvl2pPr>
            <a:lvl3pPr indent="-457200" lvl="2" marL="13716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◉"/>
              <a:defRPr i="1" sz="3600"/>
            </a:lvl3pPr>
            <a:lvl4pPr indent="-457200" lvl="3" marL="18288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i="1" sz="3600"/>
            </a:lvl4pPr>
            <a:lvl5pPr indent="-457200" lvl="4" marL="22860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i="1" sz="3600"/>
            </a:lvl5pPr>
            <a:lvl6pPr indent="-457200" lvl="5" marL="27432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i="1" sz="3600"/>
            </a:lvl6pPr>
            <a:lvl7pPr indent="-457200" lvl="6" marL="32004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i="1" sz="3600"/>
            </a:lvl7pPr>
            <a:lvl8pPr indent="-457200" lvl="7" marL="36576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i="1" sz="3600"/>
            </a:lvl8pPr>
            <a:lvl9pPr indent="-457200" lvl="8" marL="41148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i="1" sz="3600"/>
            </a:lvl9pPr>
          </a:lstStyle>
          <a:p/>
        </p:txBody>
      </p:sp>
      <p:grpSp>
        <p:nvGrpSpPr>
          <p:cNvPr id="201" name="Google Shape;201;p38"/>
          <p:cNvGrpSpPr/>
          <p:nvPr/>
        </p:nvGrpSpPr>
        <p:grpSpPr>
          <a:xfrm>
            <a:off x="3593400" y="1074285"/>
            <a:ext cx="1957200" cy="1093200"/>
            <a:chOff x="3593400" y="1760085"/>
            <a:chExt cx="1957200" cy="1093200"/>
          </a:xfrm>
        </p:grpSpPr>
        <p:sp>
          <p:nvSpPr>
            <p:cNvPr id="202" name="Google Shape;202;p38"/>
            <p:cNvSpPr txBox="1"/>
            <p:nvPr/>
          </p:nvSpPr>
          <p:spPr>
            <a:xfrm>
              <a:off x="3593400" y="1872097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0">
                  <a:solidFill>
                    <a:srgbClr val="C90813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b="1" sz="6000">
                <a:solidFill>
                  <a:srgbClr val="C90813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03" name="Google Shape;203;p38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cap="flat" cmpd="sng" w="9525">
              <a:solidFill>
                <a:srgbClr val="CFD8D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C90813"/>
                </a:solidFill>
              </a:endParaRPr>
            </a:p>
          </p:txBody>
        </p:sp>
        <p:sp>
          <p:nvSpPr>
            <p:cNvPr id="204" name="Google Shape;204;p38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cap="flat" cmpd="sng" w="19050">
              <a:solidFill>
                <a:srgbClr val="CFD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C90813"/>
                </a:solidFill>
              </a:endParaRPr>
            </a:p>
          </p:txBody>
        </p:sp>
      </p:grpSp>
      <p:cxnSp>
        <p:nvCxnSpPr>
          <p:cNvPr id="205" name="Google Shape;205;p38"/>
          <p:cNvCxnSpPr>
            <a:endCxn id="203" idx="1"/>
          </p:cNvCxnSpPr>
          <p:nvPr/>
        </p:nvCxnSpPr>
        <p:spPr>
          <a:xfrm>
            <a:off x="3742095" y="871980"/>
            <a:ext cx="443400" cy="3624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38"/>
          <p:cNvCxnSpPr/>
          <p:nvPr/>
        </p:nvCxnSpPr>
        <p:spPr>
          <a:xfrm rot="10800000">
            <a:off x="4114800" y="269685"/>
            <a:ext cx="457200" cy="804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38"/>
          <p:cNvCxnSpPr/>
          <p:nvPr/>
        </p:nvCxnSpPr>
        <p:spPr>
          <a:xfrm flipH="1" rot="10800000">
            <a:off x="4749075" y="753125"/>
            <a:ext cx="95100" cy="3489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" name="Google Shape;208;p38"/>
          <p:cNvSpPr txBox="1"/>
          <p:nvPr>
            <p:ph idx="12" type="sldNum"/>
          </p:nvPr>
        </p:nvSpPr>
        <p:spPr>
          <a:xfrm>
            <a:off x="-87" y="6333125"/>
            <a:ext cx="91440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rgbClr val="C90813"/>
                </a:solidFill>
              </a:defRPr>
            </a:lvl1pPr>
            <a:lvl2pPr lvl="1" rtl="0" algn="ctr">
              <a:buNone/>
              <a:defRPr>
                <a:solidFill>
                  <a:srgbClr val="C90813"/>
                </a:solidFill>
              </a:defRPr>
            </a:lvl2pPr>
            <a:lvl3pPr lvl="2" rtl="0" algn="ctr">
              <a:buNone/>
              <a:defRPr>
                <a:solidFill>
                  <a:srgbClr val="C90813"/>
                </a:solidFill>
              </a:defRPr>
            </a:lvl3pPr>
            <a:lvl4pPr lvl="3" rtl="0" algn="ctr">
              <a:buNone/>
              <a:defRPr>
                <a:solidFill>
                  <a:srgbClr val="C90813"/>
                </a:solidFill>
              </a:defRPr>
            </a:lvl4pPr>
            <a:lvl5pPr lvl="4" rtl="0" algn="ctr">
              <a:buNone/>
              <a:defRPr>
                <a:solidFill>
                  <a:srgbClr val="C90813"/>
                </a:solidFill>
              </a:defRPr>
            </a:lvl5pPr>
            <a:lvl6pPr lvl="5" rtl="0" algn="ctr">
              <a:buNone/>
              <a:defRPr>
                <a:solidFill>
                  <a:srgbClr val="C90813"/>
                </a:solidFill>
              </a:defRPr>
            </a:lvl6pPr>
            <a:lvl7pPr lvl="6" rtl="0" algn="ctr">
              <a:buNone/>
              <a:defRPr>
                <a:solidFill>
                  <a:srgbClr val="C90813"/>
                </a:solidFill>
              </a:defRPr>
            </a:lvl7pPr>
            <a:lvl8pPr lvl="7" rtl="0" algn="ctr">
              <a:buNone/>
              <a:defRPr>
                <a:solidFill>
                  <a:srgbClr val="C90813"/>
                </a:solidFill>
              </a:defRPr>
            </a:lvl8pPr>
            <a:lvl9pPr lvl="8" rtl="0" algn="ctr">
              <a:buNone/>
              <a:defRPr>
                <a:solidFill>
                  <a:srgbClr val="C90813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9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1" name="Google Shape;211;p39"/>
          <p:cNvSpPr txBox="1"/>
          <p:nvPr>
            <p:ph idx="1" type="body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◎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12" name="Google Shape;212;p39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C90813"/>
                </a:solidFill>
              </a:defRPr>
            </a:lvl1pPr>
            <a:lvl2pPr lvl="1" rtl="0">
              <a:buNone/>
              <a:defRPr>
                <a:solidFill>
                  <a:srgbClr val="C90813"/>
                </a:solidFill>
              </a:defRPr>
            </a:lvl2pPr>
            <a:lvl3pPr lvl="2" rtl="0">
              <a:buNone/>
              <a:defRPr>
                <a:solidFill>
                  <a:srgbClr val="C90813"/>
                </a:solidFill>
              </a:defRPr>
            </a:lvl3pPr>
            <a:lvl4pPr lvl="3" rtl="0">
              <a:buNone/>
              <a:defRPr>
                <a:solidFill>
                  <a:srgbClr val="C90813"/>
                </a:solidFill>
              </a:defRPr>
            </a:lvl4pPr>
            <a:lvl5pPr lvl="4" rtl="0">
              <a:buNone/>
              <a:defRPr>
                <a:solidFill>
                  <a:srgbClr val="C90813"/>
                </a:solidFill>
              </a:defRPr>
            </a:lvl5pPr>
            <a:lvl6pPr lvl="5" rtl="0">
              <a:buNone/>
              <a:defRPr>
                <a:solidFill>
                  <a:srgbClr val="C90813"/>
                </a:solidFill>
              </a:defRPr>
            </a:lvl6pPr>
            <a:lvl7pPr lvl="6" rtl="0">
              <a:buNone/>
              <a:defRPr>
                <a:solidFill>
                  <a:srgbClr val="C90813"/>
                </a:solidFill>
              </a:defRPr>
            </a:lvl7pPr>
            <a:lvl8pPr lvl="7" rtl="0">
              <a:buNone/>
              <a:defRPr>
                <a:solidFill>
                  <a:srgbClr val="C90813"/>
                </a:solidFill>
              </a:defRPr>
            </a:lvl8pPr>
            <a:lvl9pPr lvl="8" rtl="0">
              <a:buNone/>
              <a:defRPr>
                <a:solidFill>
                  <a:srgbClr val="C9081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0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15" name="Google Shape;215;p40"/>
          <p:cNvSpPr txBox="1"/>
          <p:nvPr>
            <p:ph idx="1" type="body"/>
          </p:nvPr>
        </p:nvSpPr>
        <p:spPr>
          <a:xfrm>
            <a:off x="786137" y="1600200"/>
            <a:ext cx="36753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indent="-393700" lvl="1" marL="9144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rtl="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indent="-393700" lvl="3" marL="18288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216" name="Google Shape;216;p40"/>
          <p:cNvSpPr txBox="1"/>
          <p:nvPr>
            <p:ph idx="2" type="body"/>
          </p:nvPr>
        </p:nvSpPr>
        <p:spPr>
          <a:xfrm>
            <a:off x="4682659" y="1600200"/>
            <a:ext cx="36753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indent="-393700" lvl="1" marL="9144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rtl="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indent="-393700" lvl="3" marL="18288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217" name="Google Shape;217;p40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C90813"/>
                </a:solidFill>
              </a:defRPr>
            </a:lvl1pPr>
            <a:lvl2pPr lvl="1" rtl="0">
              <a:buNone/>
              <a:defRPr>
                <a:solidFill>
                  <a:srgbClr val="C90813"/>
                </a:solidFill>
              </a:defRPr>
            </a:lvl2pPr>
            <a:lvl3pPr lvl="2" rtl="0">
              <a:buNone/>
              <a:defRPr>
                <a:solidFill>
                  <a:srgbClr val="C90813"/>
                </a:solidFill>
              </a:defRPr>
            </a:lvl3pPr>
            <a:lvl4pPr lvl="3" rtl="0">
              <a:buNone/>
              <a:defRPr>
                <a:solidFill>
                  <a:srgbClr val="C90813"/>
                </a:solidFill>
              </a:defRPr>
            </a:lvl4pPr>
            <a:lvl5pPr lvl="4" rtl="0">
              <a:buNone/>
              <a:defRPr>
                <a:solidFill>
                  <a:srgbClr val="C90813"/>
                </a:solidFill>
              </a:defRPr>
            </a:lvl5pPr>
            <a:lvl6pPr lvl="5" rtl="0">
              <a:buNone/>
              <a:defRPr>
                <a:solidFill>
                  <a:srgbClr val="C90813"/>
                </a:solidFill>
              </a:defRPr>
            </a:lvl6pPr>
            <a:lvl7pPr lvl="6" rtl="0">
              <a:buNone/>
              <a:defRPr>
                <a:solidFill>
                  <a:srgbClr val="C90813"/>
                </a:solidFill>
              </a:defRPr>
            </a:lvl7pPr>
            <a:lvl8pPr lvl="7" rtl="0">
              <a:buNone/>
              <a:defRPr>
                <a:solidFill>
                  <a:srgbClr val="C90813"/>
                </a:solidFill>
              </a:defRPr>
            </a:lvl8pPr>
            <a:lvl9pPr lvl="8" rtl="0">
              <a:buNone/>
              <a:defRPr>
                <a:solidFill>
                  <a:srgbClr val="C9081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1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0" name="Google Shape;220;p41"/>
          <p:cNvSpPr txBox="1"/>
          <p:nvPr>
            <p:ph idx="1" type="body"/>
          </p:nvPr>
        </p:nvSpPr>
        <p:spPr>
          <a:xfrm>
            <a:off x="786150" y="1600200"/>
            <a:ext cx="24198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221" name="Google Shape;221;p41"/>
          <p:cNvSpPr txBox="1"/>
          <p:nvPr>
            <p:ph idx="2" type="body"/>
          </p:nvPr>
        </p:nvSpPr>
        <p:spPr>
          <a:xfrm>
            <a:off x="3329992" y="1600200"/>
            <a:ext cx="24198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222" name="Google Shape;222;p41"/>
          <p:cNvSpPr txBox="1"/>
          <p:nvPr>
            <p:ph idx="3" type="body"/>
          </p:nvPr>
        </p:nvSpPr>
        <p:spPr>
          <a:xfrm>
            <a:off x="5873834" y="1600200"/>
            <a:ext cx="24198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223" name="Google Shape;223;p41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C90813"/>
                </a:solidFill>
              </a:defRPr>
            </a:lvl1pPr>
            <a:lvl2pPr lvl="1" rtl="0">
              <a:buNone/>
              <a:defRPr>
                <a:solidFill>
                  <a:srgbClr val="C90813"/>
                </a:solidFill>
              </a:defRPr>
            </a:lvl2pPr>
            <a:lvl3pPr lvl="2" rtl="0">
              <a:buNone/>
              <a:defRPr>
                <a:solidFill>
                  <a:srgbClr val="C90813"/>
                </a:solidFill>
              </a:defRPr>
            </a:lvl3pPr>
            <a:lvl4pPr lvl="3" rtl="0">
              <a:buNone/>
              <a:defRPr>
                <a:solidFill>
                  <a:srgbClr val="C90813"/>
                </a:solidFill>
              </a:defRPr>
            </a:lvl4pPr>
            <a:lvl5pPr lvl="4" rtl="0">
              <a:buNone/>
              <a:defRPr>
                <a:solidFill>
                  <a:srgbClr val="C90813"/>
                </a:solidFill>
              </a:defRPr>
            </a:lvl5pPr>
            <a:lvl6pPr lvl="5" rtl="0">
              <a:buNone/>
              <a:defRPr>
                <a:solidFill>
                  <a:srgbClr val="C90813"/>
                </a:solidFill>
              </a:defRPr>
            </a:lvl6pPr>
            <a:lvl7pPr lvl="6" rtl="0">
              <a:buNone/>
              <a:defRPr>
                <a:solidFill>
                  <a:srgbClr val="C90813"/>
                </a:solidFill>
              </a:defRPr>
            </a:lvl7pPr>
            <a:lvl8pPr lvl="7" rtl="0">
              <a:buNone/>
              <a:defRPr>
                <a:solidFill>
                  <a:srgbClr val="C90813"/>
                </a:solidFill>
              </a:defRPr>
            </a:lvl8pPr>
            <a:lvl9pPr lvl="8" rtl="0">
              <a:buNone/>
              <a:defRPr>
                <a:solidFill>
                  <a:srgbClr val="C9081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2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26" name="Google Shape;226;p42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C90813"/>
                </a:solidFill>
              </a:defRPr>
            </a:lvl1pPr>
            <a:lvl2pPr lvl="1" rtl="0">
              <a:buNone/>
              <a:defRPr>
                <a:solidFill>
                  <a:srgbClr val="C90813"/>
                </a:solidFill>
              </a:defRPr>
            </a:lvl2pPr>
            <a:lvl3pPr lvl="2" rtl="0">
              <a:buNone/>
              <a:defRPr>
                <a:solidFill>
                  <a:srgbClr val="C90813"/>
                </a:solidFill>
              </a:defRPr>
            </a:lvl3pPr>
            <a:lvl4pPr lvl="3" rtl="0">
              <a:buNone/>
              <a:defRPr>
                <a:solidFill>
                  <a:srgbClr val="C90813"/>
                </a:solidFill>
              </a:defRPr>
            </a:lvl4pPr>
            <a:lvl5pPr lvl="4" rtl="0">
              <a:buNone/>
              <a:defRPr>
                <a:solidFill>
                  <a:srgbClr val="C90813"/>
                </a:solidFill>
              </a:defRPr>
            </a:lvl5pPr>
            <a:lvl6pPr lvl="5" rtl="0">
              <a:buNone/>
              <a:defRPr>
                <a:solidFill>
                  <a:srgbClr val="C90813"/>
                </a:solidFill>
              </a:defRPr>
            </a:lvl6pPr>
            <a:lvl7pPr lvl="6" rtl="0">
              <a:buNone/>
              <a:defRPr>
                <a:solidFill>
                  <a:srgbClr val="C90813"/>
                </a:solidFill>
              </a:defRPr>
            </a:lvl7pPr>
            <a:lvl8pPr lvl="7" rtl="0">
              <a:buNone/>
              <a:defRPr>
                <a:solidFill>
                  <a:srgbClr val="C90813"/>
                </a:solidFill>
              </a:defRPr>
            </a:lvl8pPr>
            <a:lvl9pPr lvl="8" rtl="0">
              <a:buNone/>
              <a:defRPr>
                <a:solidFill>
                  <a:srgbClr val="C9081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3"/>
          <p:cNvSpPr txBox="1"/>
          <p:nvPr>
            <p:ph idx="1" type="body"/>
          </p:nvPr>
        </p:nvSpPr>
        <p:spPr>
          <a:xfrm>
            <a:off x="457200" y="5407123"/>
            <a:ext cx="8229600" cy="4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29" name="Google Shape;229;p43"/>
          <p:cNvSpPr txBox="1"/>
          <p:nvPr>
            <p:ph idx="12" type="sldNum"/>
          </p:nvPr>
        </p:nvSpPr>
        <p:spPr>
          <a:xfrm>
            <a:off x="-92" y="6333125"/>
            <a:ext cx="91440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rgbClr val="C90813"/>
                </a:solidFill>
              </a:defRPr>
            </a:lvl1pPr>
            <a:lvl2pPr lvl="1" rtl="0" algn="ctr">
              <a:buNone/>
              <a:defRPr>
                <a:solidFill>
                  <a:srgbClr val="C90813"/>
                </a:solidFill>
              </a:defRPr>
            </a:lvl2pPr>
            <a:lvl3pPr lvl="2" rtl="0" algn="ctr">
              <a:buNone/>
              <a:defRPr>
                <a:solidFill>
                  <a:srgbClr val="C90813"/>
                </a:solidFill>
              </a:defRPr>
            </a:lvl3pPr>
            <a:lvl4pPr lvl="3" rtl="0" algn="ctr">
              <a:buNone/>
              <a:defRPr>
                <a:solidFill>
                  <a:srgbClr val="C90813"/>
                </a:solidFill>
              </a:defRPr>
            </a:lvl4pPr>
            <a:lvl5pPr lvl="4" rtl="0" algn="ctr">
              <a:buNone/>
              <a:defRPr>
                <a:solidFill>
                  <a:srgbClr val="C90813"/>
                </a:solidFill>
              </a:defRPr>
            </a:lvl5pPr>
            <a:lvl6pPr lvl="5" rtl="0" algn="ctr">
              <a:buNone/>
              <a:defRPr>
                <a:solidFill>
                  <a:srgbClr val="C90813"/>
                </a:solidFill>
              </a:defRPr>
            </a:lvl6pPr>
            <a:lvl7pPr lvl="6" rtl="0" algn="ctr">
              <a:buNone/>
              <a:defRPr>
                <a:solidFill>
                  <a:srgbClr val="C90813"/>
                </a:solidFill>
              </a:defRPr>
            </a:lvl7pPr>
            <a:lvl8pPr lvl="7" rtl="0" algn="ctr">
              <a:buNone/>
              <a:defRPr>
                <a:solidFill>
                  <a:srgbClr val="C90813"/>
                </a:solidFill>
              </a:defRPr>
            </a:lvl8pPr>
            <a:lvl9pPr lvl="8" rtl="0" algn="ctr">
              <a:buNone/>
              <a:defRPr>
                <a:solidFill>
                  <a:srgbClr val="C90813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4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C90813"/>
                </a:solidFill>
              </a:defRPr>
            </a:lvl1pPr>
            <a:lvl2pPr lvl="1" rtl="0">
              <a:buNone/>
              <a:defRPr>
                <a:solidFill>
                  <a:srgbClr val="C90813"/>
                </a:solidFill>
              </a:defRPr>
            </a:lvl2pPr>
            <a:lvl3pPr lvl="2" rtl="0">
              <a:buNone/>
              <a:defRPr>
                <a:solidFill>
                  <a:srgbClr val="C90813"/>
                </a:solidFill>
              </a:defRPr>
            </a:lvl3pPr>
            <a:lvl4pPr lvl="3" rtl="0">
              <a:buNone/>
              <a:defRPr>
                <a:solidFill>
                  <a:srgbClr val="C90813"/>
                </a:solidFill>
              </a:defRPr>
            </a:lvl4pPr>
            <a:lvl5pPr lvl="4" rtl="0">
              <a:buNone/>
              <a:defRPr>
                <a:solidFill>
                  <a:srgbClr val="C90813"/>
                </a:solidFill>
              </a:defRPr>
            </a:lvl5pPr>
            <a:lvl6pPr lvl="5" rtl="0">
              <a:buNone/>
              <a:defRPr>
                <a:solidFill>
                  <a:srgbClr val="C90813"/>
                </a:solidFill>
              </a:defRPr>
            </a:lvl6pPr>
            <a:lvl7pPr lvl="6" rtl="0">
              <a:buNone/>
              <a:defRPr>
                <a:solidFill>
                  <a:srgbClr val="C90813"/>
                </a:solidFill>
              </a:defRPr>
            </a:lvl7pPr>
            <a:lvl8pPr lvl="7" rtl="0">
              <a:buNone/>
              <a:defRPr>
                <a:solidFill>
                  <a:srgbClr val="C90813"/>
                </a:solidFill>
              </a:defRPr>
            </a:lvl8pPr>
            <a:lvl9pPr lvl="8" rtl="0">
              <a:buNone/>
              <a:defRPr>
                <a:solidFill>
                  <a:srgbClr val="C9081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5"/>
          <p:cNvSpPr/>
          <p:nvPr/>
        </p:nvSpPr>
        <p:spPr>
          <a:xfrm>
            <a:off x="-26550" y="-19800"/>
            <a:ext cx="9197100" cy="68976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45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C90813"/>
                </a:solidFill>
              </a:defRPr>
            </a:lvl1pPr>
            <a:lvl2pPr lvl="1" rtl="0">
              <a:buNone/>
              <a:defRPr>
                <a:solidFill>
                  <a:srgbClr val="C90813"/>
                </a:solidFill>
              </a:defRPr>
            </a:lvl2pPr>
            <a:lvl3pPr lvl="2" rtl="0">
              <a:buNone/>
              <a:defRPr>
                <a:solidFill>
                  <a:srgbClr val="C90813"/>
                </a:solidFill>
              </a:defRPr>
            </a:lvl3pPr>
            <a:lvl4pPr lvl="3" rtl="0">
              <a:buNone/>
              <a:defRPr>
                <a:solidFill>
                  <a:srgbClr val="C90813"/>
                </a:solidFill>
              </a:defRPr>
            </a:lvl4pPr>
            <a:lvl5pPr lvl="4" rtl="0">
              <a:buNone/>
              <a:defRPr>
                <a:solidFill>
                  <a:srgbClr val="C90813"/>
                </a:solidFill>
              </a:defRPr>
            </a:lvl5pPr>
            <a:lvl6pPr lvl="5" rtl="0">
              <a:buNone/>
              <a:defRPr>
                <a:solidFill>
                  <a:srgbClr val="C90813"/>
                </a:solidFill>
              </a:defRPr>
            </a:lvl6pPr>
            <a:lvl7pPr lvl="6" rtl="0">
              <a:buNone/>
              <a:defRPr>
                <a:solidFill>
                  <a:srgbClr val="C90813"/>
                </a:solidFill>
              </a:defRPr>
            </a:lvl7pPr>
            <a:lvl8pPr lvl="7" rtl="0">
              <a:buNone/>
              <a:defRPr>
                <a:solidFill>
                  <a:srgbClr val="C90813"/>
                </a:solidFill>
              </a:defRPr>
            </a:lvl8pPr>
            <a:lvl9pPr lvl="8" rtl="0">
              <a:buNone/>
              <a:defRPr>
                <a:solidFill>
                  <a:srgbClr val="C9081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" type="body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5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90813"/>
              </a:buClr>
              <a:buSzPts val="2000"/>
              <a:buFont typeface="Roboto Slab"/>
              <a:buNone/>
              <a:defRPr sz="2000">
                <a:solidFill>
                  <a:srgbClr val="C9081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74" name="Google Shape;174;p35"/>
          <p:cNvSpPr txBox="1"/>
          <p:nvPr>
            <p:ph idx="1" type="body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75" name="Google Shape;175;p35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b="1" sz="1300">
                <a:solidFill>
                  <a:srgbClr val="C9081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r">
              <a:buNone/>
              <a:defRPr b="1" sz="1300">
                <a:solidFill>
                  <a:srgbClr val="C9081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r">
              <a:buNone/>
              <a:defRPr b="1" sz="1300">
                <a:solidFill>
                  <a:srgbClr val="C9081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r">
              <a:buNone/>
              <a:defRPr b="1" sz="1300">
                <a:solidFill>
                  <a:srgbClr val="C9081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r">
              <a:buNone/>
              <a:defRPr b="1" sz="1300">
                <a:solidFill>
                  <a:srgbClr val="C9081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r">
              <a:buNone/>
              <a:defRPr b="1" sz="1300">
                <a:solidFill>
                  <a:srgbClr val="C9081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r">
              <a:buNone/>
              <a:defRPr b="1" sz="1300">
                <a:solidFill>
                  <a:srgbClr val="C9081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r">
              <a:buNone/>
              <a:defRPr b="1" sz="1300">
                <a:solidFill>
                  <a:srgbClr val="C9081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r">
              <a:buNone/>
              <a:defRPr b="1" sz="1300">
                <a:solidFill>
                  <a:srgbClr val="C9081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gif"/><Relationship Id="rId4" Type="http://schemas.openxmlformats.org/officeDocument/2006/relationships/image" Target="../media/image39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jefkine.com/general/2016/09/05/backpropagation-in-convolutional-neural-networks/" TargetMode="External"/><Relationship Id="rId4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papers.nips.cc/paper/4824-imagenet-classification-with-deep-convolutional-neural-networks.pdf" TargetMode="External"/><Relationship Id="rId4" Type="http://schemas.openxmlformats.org/officeDocument/2006/relationships/hyperlink" Target="https://arxiv.org/pdf/1409.1556.pdf" TargetMode="External"/><Relationship Id="rId10" Type="http://schemas.openxmlformats.org/officeDocument/2006/relationships/hyperlink" Target="http://jmlr.org/papers/v15/srivastava14a.html" TargetMode="External"/><Relationship Id="rId9" Type="http://schemas.openxmlformats.org/officeDocument/2006/relationships/hyperlink" Target="https://arxiv.org/pdf/1508.06576.pdf" TargetMode="External"/><Relationship Id="rId5" Type="http://schemas.openxmlformats.org/officeDocument/2006/relationships/hyperlink" Target="https://arxiv.org/pdf/1512.03385.pdf" TargetMode="External"/><Relationship Id="rId6" Type="http://schemas.openxmlformats.org/officeDocument/2006/relationships/hyperlink" Target="https://arxiv.org/pdf/1602.07261.pdf" TargetMode="External"/><Relationship Id="rId7" Type="http://schemas.openxmlformats.org/officeDocument/2006/relationships/hyperlink" Target="https://arxiv.org/pdf/1704.04861.pdf" TargetMode="External"/><Relationship Id="rId8" Type="http://schemas.openxmlformats.org/officeDocument/2006/relationships/hyperlink" Target="https://pjreddie.com/media/files/papers/YOLOv3.pdf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6"/>
          <p:cNvSpPr txBox="1"/>
          <p:nvPr>
            <p:ph type="ctrTitle"/>
          </p:nvPr>
        </p:nvSpPr>
        <p:spPr>
          <a:xfrm>
            <a:off x="1457775" y="2530550"/>
            <a:ext cx="6803100" cy="247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Lecture 8: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Convolutional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Neural Networks</a:t>
            </a:r>
            <a:endParaRPr>
              <a:solidFill>
                <a:srgbClr val="000000"/>
              </a:solidFill>
            </a:endParaRPr>
          </a:p>
        </p:txBody>
      </p:sp>
      <p:grpSp>
        <p:nvGrpSpPr>
          <p:cNvPr id="240" name="Google Shape;240;p46"/>
          <p:cNvGrpSpPr/>
          <p:nvPr/>
        </p:nvGrpSpPr>
        <p:grpSpPr>
          <a:xfrm>
            <a:off x="3451552" y="1737052"/>
            <a:ext cx="3027498" cy="793498"/>
            <a:chOff x="3644952" y="1400027"/>
            <a:chExt cx="3027498" cy="793498"/>
          </a:xfrm>
        </p:grpSpPr>
        <p:pic>
          <p:nvPicPr>
            <p:cNvPr id="241" name="Google Shape;241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44952" y="1400027"/>
              <a:ext cx="723489" cy="717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" name="Google Shape;242;p46"/>
            <p:cNvSpPr txBox="1"/>
            <p:nvPr/>
          </p:nvSpPr>
          <p:spPr>
            <a:xfrm>
              <a:off x="4368450" y="1476225"/>
              <a:ext cx="2304000" cy="71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999999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McGill</a:t>
              </a:r>
              <a:r>
                <a:rPr b="1" lang="en" sz="1200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 </a:t>
              </a:r>
              <a:r>
                <a:rPr b="1" lang="en" sz="1200">
                  <a:solidFill>
                    <a:srgbClr val="CC0000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Artificial </a:t>
              </a:r>
              <a:endParaRPr b="1" sz="1200">
                <a:solidFill>
                  <a:srgbClr val="CC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CC0000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Intelligence </a:t>
              </a:r>
              <a:r>
                <a:rPr b="1" lang="en" sz="1200">
                  <a:solidFill>
                    <a:srgbClr val="999999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Society</a:t>
              </a:r>
              <a:endParaRPr sz="1200"/>
            </a:p>
          </p:txBody>
        </p:sp>
      </p:grpSp>
      <p:pic>
        <p:nvPicPr>
          <p:cNvPr id="243" name="Google Shape;243;p46"/>
          <p:cNvPicPr preferRelativeResize="0"/>
          <p:nvPr/>
        </p:nvPicPr>
        <p:blipFill rotWithShape="1">
          <a:blip r:embed="rId4">
            <a:alphaModFix/>
          </a:blip>
          <a:srcRect b="27728" l="0" r="0" t="40212"/>
          <a:stretch/>
        </p:blipFill>
        <p:spPr>
          <a:xfrm>
            <a:off x="1543900" y="2105050"/>
            <a:ext cx="1327200" cy="42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5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Convolutional Neural Networks (CNNs)</a:t>
            </a:r>
            <a:endParaRPr sz="2400"/>
          </a:p>
        </p:txBody>
      </p:sp>
      <p:sp>
        <p:nvSpPr>
          <p:cNvPr id="333" name="Google Shape;333;p55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4" name="Google Shape;334;p55"/>
          <p:cNvSpPr txBox="1"/>
          <p:nvPr/>
        </p:nvSpPr>
        <p:spPr>
          <a:xfrm>
            <a:off x="786150" y="1582175"/>
            <a:ext cx="7761900" cy="13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In CNNs, we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apply convolutional filters to an image to consider </a:t>
            </a:r>
            <a:r>
              <a:rPr lang="en" sz="1800">
                <a:solidFill>
                  <a:srgbClr val="242729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the </a:t>
            </a:r>
            <a:r>
              <a:rPr b="1" lang="en" sz="1800">
                <a:solidFill>
                  <a:srgbClr val="242729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neighborhood of inputs before considering the correlation of that pixel with those on the other side of the image.</a:t>
            </a:r>
            <a:endParaRPr b="1" sz="1800">
              <a:solidFill>
                <a:srgbClr val="242729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42729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42729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335" name="Google Shape;33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863" y="3058899"/>
            <a:ext cx="7340274" cy="278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56"/>
          <p:cNvPicPr preferRelativeResize="0"/>
          <p:nvPr/>
        </p:nvPicPr>
        <p:blipFill rotWithShape="1">
          <a:blip r:embed="rId3">
            <a:alphaModFix/>
          </a:blip>
          <a:srcRect b="5434" l="0" r="0" t="15232"/>
          <a:stretch/>
        </p:blipFill>
        <p:spPr>
          <a:xfrm>
            <a:off x="786162" y="3161475"/>
            <a:ext cx="7778076" cy="274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6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CC0000"/>
                </a:solidFill>
              </a:rPr>
              <a:t>CNNs - The Big Picture</a:t>
            </a:r>
            <a:endParaRPr sz="2400"/>
          </a:p>
        </p:txBody>
      </p:sp>
      <p:sp>
        <p:nvSpPr>
          <p:cNvPr id="342" name="Google Shape;342;p56"/>
          <p:cNvSpPr txBox="1"/>
          <p:nvPr>
            <p:ph idx="4294967295" type="body"/>
          </p:nvPr>
        </p:nvSpPr>
        <p:spPr>
          <a:xfrm>
            <a:off x="786150" y="1347725"/>
            <a:ext cx="7327200" cy="21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Convolutional neural networks have 3 stages:</a:t>
            </a:r>
            <a:b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AutoNum type="arabicPeriod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Convolution Layer(s)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AutoNum type="arabicPeriod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Pooling Layer(s)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AutoNum type="arabicPeriod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Classification - Fully Connected Layer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43" name="Google Shape;343;p56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7"/>
          <p:cNvPicPr preferRelativeResize="0"/>
          <p:nvPr/>
        </p:nvPicPr>
        <p:blipFill rotWithShape="1">
          <a:blip r:embed="rId3">
            <a:alphaModFix/>
          </a:blip>
          <a:srcRect b="5434" l="0" r="0" t="15232"/>
          <a:stretch/>
        </p:blipFill>
        <p:spPr>
          <a:xfrm>
            <a:off x="786162" y="3161475"/>
            <a:ext cx="7778076" cy="274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7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CC0000"/>
                </a:solidFill>
              </a:rPr>
              <a:t>CNNs - The Big Picture</a:t>
            </a:r>
            <a:endParaRPr sz="2400"/>
          </a:p>
        </p:txBody>
      </p:sp>
      <p:sp>
        <p:nvSpPr>
          <p:cNvPr id="350" name="Google Shape;350;p57"/>
          <p:cNvSpPr txBox="1"/>
          <p:nvPr>
            <p:ph idx="4294967295" type="body"/>
          </p:nvPr>
        </p:nvSpPr>
        <p:spPr>
          <a:xfrm>
            <a:off x="786150" y="1347725"/>
            <a:ext cx="7327200" cy="21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Convolutional neural networks have 3 stages:</a:t>
            </a:r>
            <a:b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AutoNum type="arabicPeriod"/>
            </a:pP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Convolution Layer(s)</a:t>
            </a:r>
            <a:endParaRPr b="1"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AutoNum type="arabicPeriod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Pooling Layer(s)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AutoNum type="arabicPeriod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Classification - Fully Connected Layer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51" name="Google Shape;351;p57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8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CC0000"/>
                </a:solidFill>
              </a:rPr>
              <a:t>CNNs - Convolution Layer(s)</a:t>
            </a:r>
            <a:endParaRPr sz="2400"/>
          </a:p>
        </p:txBody>
      </p:sp>
      <p:sp>
        <p:nvSpPr>
          <p:cNvPr id="357" name="Google Shape;357;p58"/>
          <p:cNvSpPr txBox="1"/>
          <p:nvPr>
            <p:ph idx="4294967295" type="body"/>
          </p:nvPr>
        </p:nvSpPr>
        <p:spPr>
          <a:xfrm>
            <a:off x="786150" y="1347725"/>
            <a:ext cx="7700700" cy="19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The goal of a convolution layer is to </a:t>
            </a: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extract the high level features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out from an image using convolution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al filters, 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called the </a:t>
            </a: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kernel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. 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A 3x3 kernel is usually used, but a 5x5 and 7x7 can also work depending on applications. 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This is a </a:t>
            </a: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hyperparameter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to explore.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58" name="Google Shape;358;p58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9" name="Google Shape;35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3975" y="3256349"/>
            <a:ext cx="4571551" cy="278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9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CC0000"/>
                </a:solidFill>
              </a:rPr>
              <a:t>CNNs - Convolution Layer(s)</a:t>
            </a:r>
            <a:endParaRPr sz="2400"/>
          </a:p>
        </p:txBody>
      </p:sp>
      <p:sp>
        <p:nvSpPr>
          <p:cNvPr id="365" name="Google Shape;365;p59"/>
          <p:cNvSpPr txBox="1"/>
          <p:nvPr>
            <p:ph idx="4294967295" type="body"/>
          </p:nvPr>
        </p:nvSpPr>
        <p:spPr>
          <a:xfrm>
            <a:off x="786150" y="1347725"/>
            <a:ext cx="7774200" cy="12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There can be multiple convolution layers where earlier layers captures low-level features such as edges or colours while added layers capture high-level features such as facial parts.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Below are examples of </a:t>
            </a: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feature maps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created from a convolution layer.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6" name="Google Shape;366;p59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7" name="Google Shape;36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00389"/>
            <a:ext cx="8839200" cy="2765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0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CC0000"/>
                </a:solidFill>
              </a:rPr>
              <a:t>CNNs - Convolution Layer(s)</a:t>
            </a:r>
            <a:endParaRPr sz="2400"/>
          </a:p>
        </p:txBody>
      </p:sp>
      <p:sp>
        <p:nvSpPr>
          <p:cNvPr id="373" name="Google Shape;373;p60"/>
          <p:cNvSpPr txBox="1"/>
          <p:nvPr>
            <p:ph idx="4294967295" type="body"/>
          </p:nvPr>
        </p:nvSpPr>
        <p:spPr>
          <a:xfrm>
            <a:off x="786150" y="1347725"/>
            <a:ext cx="7618200" cy="9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In CNNs and deep learning in general, the </a:t>
            </a: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features are learned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rather than manually selected during the data preprocessing phase.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74" name="Google Shape;374;p60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5" name="Google Shape;37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338" y="2552625"/>
            <a:ext cx="6600825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1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CC0000"/>
                </a:solidFill>
              </a:rPr>
              <a:t>CNNs - Convolution Layer(s)</a:t>
            </a:r>
            <a:endParaRPr sz="2400"/>
          </a:p>
        </p:txBody>
      </p:sp>
      <p:sp>
        <p:nvSpPr>
          <p:cNvPr id="381" name="Google Shape;381;p61"/>
          <p:cNvSpPr txBox="1"/>
          <p:nvPr>
            <p:ph idx="4294967295" type="body"/>
          </p:nvPr>
        </p:nvSpPr>
        <p:spPr>
          <a:xfrm>
            <a:off x="786150" y="1494675"/>
            <a:ext cx="7443300" cy="12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Each convolution layers helps to extract a different set of features.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2" name="Google Shape;382;p61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3" name="Google Shape;38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275" y="2416077"/>
            <a:ext cx="8205450" cy="2988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2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CNNs - Convolution Layer(s)</a:t>
            </a:r>
            <a:endParaRPr sz="2400"/>
          </a:p>
        </p:txBody>
      </p:sp>
      <p:sp>
        <p:nvSpPr>
          <p:cNvPr id="389" name="Google Shape;389;p62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0" name="Google Shape;39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400" y="2279071"/>
            <a:ext cx="5691199" cy="34613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62"/>
          <p:cNvSpPr txBox="1"/>
          <p:nvPr/>
        </p:nvSpPr>
        <p:spPr>
          <a:xfrm>
            <a:off x="864600" y="1542200"/>
            <a:ext cx="74148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Let’s visualize exactly how a convolution would work.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3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CNNs - Convolution Layer(s)</a:t>
            </a:r>
            <a:endParaRPr sz="2400"/>
          </a:p>
        </p:txBody>
      </p:sp>
      <p:sp>
        <p:nvSpPr>
          <p:cNvPr id="397" name="Google Shape;397;p63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8" name="Google Shape;398;p63"/>
          <p:cNvSpPr txBox="1"/>
          <p:nvPr/>
        </p:nvSpPr>
        <p:spPr>
          <a:xfrm>
            <a:off x="864600" y="1542200"/>
            <a:ext cx="74148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Let’s visualize exactly how a convolution would work.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399" name="Google Shape;399;p63"/>
          <p:cNvPicPr preferRelativeResize="0"/>
          <p:nvPr/>
        </p:nvPicPr>
        <p:blipFill rotWithShape="1">
          <a:blip r:embed="rId3">
            <a:alphaModFix/>
          </a:blip>
          <a:srcRect b="0" l="6777" r="0" t="0"/>
          <a:stretch/>
        </p:blipFill>
        <p:spPr>
          <a:xfrm>
            <a:off x="2140062" y="1966675"/>
            <a:ext cx="4863874" cy="41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4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CNNs - Convolution Layer(s)</a:t>
            </a:r>
            <a:endParaRPr sz="2400"/>
          </a:p>
        </p:txBody>
      </p:sp>
      <p:sp>
        <p:nvSpPr>
          <p:cNvPr id="405" name="Google Shape;405;p64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6" name="Google Shape;406;p64"/>
          <p:cNvSpPr txBox="1"/>
          <p:nvPr/>
        </p:nvSpPr>
        <p:spPr>
          <a:xfrm>
            <a:off x="864600" y="1542200"/>
            <a:ext cx="74148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Let’s visualize exactly how a convolution would work.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407" name="Google Shape;40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088" y="2201325"/>
            <a:ext cx="5723825" cy="348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7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Today’s Agenda</a:t>
            </a:r>
            <a:endParaRPr sz="2400"/>
          </a:p>
        </p:txBody>
      </p:sp>
      <p:sp>
        <p:nvSpPr>
          <p:cNvPr id="249" name="Google Shape;249;p47"/>
          <p:cNvSpPr txBox="1"/>
          <p:nvPr>
            <p:ph idx="1" type="body"/>
          </p:nvPr>
        </p:nvSpPr>
        <p:spPr>
          <a:xfrm>
            <a:off x="786150" y="1682267"/>
            <a:ext cx="7571700" cy="42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Convolutions and Sensor Problem</a:t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CNNs - Convolution Layer</a:t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CNNs - Pooling Layer</a:t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CNNs - Fully Connected Layer</a:t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Types of CNN Architectures</a:t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Regularization in CNNs</a:t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0" name="Google Shape;250;p47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5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CNNs - Convolution Layer(s)</a:t>
            </a:r>
            <a:endParaRPr sz="2400"/>
          </a:p>
        </p:txBody>
      </p:sp>
      <p:sp>
        <p:nvSpPr>
          <p:cNvPr id="413" name="Google Shape;413;p65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4" name="Google Shape;414;p65"/>
          <p:cNvSpPr txBox="1"/>
          <p:nvPr/>
        </p:nvSpPr>
        <p:spPr>
          <a:xfrm>
            <a:off x="864600" y="1542200"/>
            <a:ext cx="74148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Let’s visualize exactly how a convolution would work.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415" name="Google Shape;41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186" y="2167075"/>
            <a:ext cx="6025626" cy="369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6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CNNs - Convolution Layer(s)</a:t>
            </a:r>
            <a:endParaRPr sz="2400"/>
          </a:p>
        </p:txBody>
      </p:sp>
      <p:sp>
        <p:nvSpPr>
          <p:cNvPr id="421" name="Google Shape;421;p66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2" name="Google Shape;422;p66"/>
          <p:cNvSpPr txBox="1"/>
          <p:nvPr/>
        </p:nvSpPr>
        <p:spPr>
          <a:xfrm>
            <a:off x="864600" y="1542200"/>
            <a:ext cx="74148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Let’s visualize exactly how a convolution would work.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423" name="Google Shape;42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738" y="1974272"/>
            <a:ext cx="6944526" cy="405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7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CNNs - Convolution Layer(s)</a:t>
            </a:r>
            <a:endParaRPr sz="2400"/>
          </a:p>
        </p:txBody>
      </p:sp>
      <p:sp>
        <p:nvSpPr>
          <p:cNvPr id="429" name="Google Shape;429;p67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0" name="Google Shape;430;p67"/>
          <p:cNvSpPr txBox="1"/>
          <p:nvPr/>
        </p:nvSpPr>
        <p:spPr>
          <a:xfrm>
            <a:off x="864600" y="1542200"/>
            <a:ext cx="74148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We can change the </a:t>
            </a: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stride 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of the convolution depending on whether we want more or less overlap. (Usually use stride = 1)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431" name="Google Shape;43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0525" y="2939125"/>
            <a:ext cx="3328875" cy="213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500" y="2988998"/>
            <a:ext cx="3484801" cy="203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8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CNNs - Convolution Layer(s)</a:t>
            </a:r>
            <a:endParaRPr sz="2400"/>
          </a:p>
        </p:txBody>
      </p:sp>
      <p:sp>
        <p:nvSpPr>
          <p:cNvPr id="438" name="Google Shape;438;p68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9" name="Google Shape;439;p68"/>
          <p:cNvSpPr txBox="1"/>
          <p:nvPr/>
        </p:nvSpPr>
        <p:spPr>
          <a:xfrm>
            <a:off x="864600" y="1542200"/>
            <a:ext cx="74148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We usually </a:t>
            </a: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padding 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(0 pixels) to the outside of the image to keep the input size the same as its feature map. 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440" name="Google Shape;44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9663" y="2420400"/>
            <a:ext cx="5664674" cy="353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9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CNNs - Convolution Layer(s)</a:t>
            </a:r>
            <a:endParaRPr sz="2400"/>
          </a:p>
        </p:txBody>
      </p:sp>
      <p:sp>
        <p:nvSpPr>
          <p:cNvPr id="446" name="Google Shape;446;p69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7" name="Google Shape;447;p69"/>
          <p:cNvSpPr txBox="1"/>
          <p:nvPr/>
        </p:nvSpPr>
        <p:spPr>
          <a:xfrm>
            <a:off x="786150" y="1347725"/>
            <a:ext cx="7749600" cy="18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We perform multiple convolutions on an input, each using a different filter </a:t>
            </a: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(</a:t>
            </a: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filter count)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and resulting in a distinct feature map.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We then stack them together as the output of our convolution layer.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448" name="Google Shape;44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050" y="2865500"/>
            <a:ext cx="5001051" cy="2884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69"/>
          <p:cNvSpPr txBox="1"/>
          <p:nvPr/>
        </p:nvSpPr>
        <p:spPr>
          <a:xfrm>
            <a:off x="6169400" y="4438425"/>
            <a:ext cx="2513400" cy="16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Roboto Slab"/>
                <a:ea typeface="Roboto Slab"/>
                <a:cs typeface="Roboto Slab"/>
                <a:sym typeface="Roboto Slab"/>
              </a:rPr>
              <a:t>A quick note that the depth of the convolution filter should match the number of channels of the image (RGB = 3 channels).</a:t>
            </a:r>
            <a:endParaRPr>
              <a:solidFill>
                <a:srgbClr val="666666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0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CNNs - Convolution Layer(s)</a:t>
            </a:r>
            <a:endParaRPr sz="2400"/>
          </a:p>
        </p:txBody>
      </p:sp>
      <p:sp>
        <p:nvSpPr>
          <p:cNvPr id="455" name="Google Shape;455;p70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6" name="Google Shape;456;p70"/>
          <p:cNvSpPr txBox="1"/>
          <p:nvPr/>
        </p:nvSpPr>
        <p:spPr>
          <a:xfrm>
            <a:off x="697200" y="1484125"/>
            <a:ext cx="77496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Summarizing the </a:t>
            </a: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hyperparameters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in a convolution layers: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Filter Size - Usually 3x3, but 5x5 and 7x7 can sometimes work.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Filter Count - Most variable parameter but is usually a power of 2 between 32 and 1024. High counts are prone to overfitting. The filter count usually increases at deeper layers.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Stride - Usually 1.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Padding - Usually enabled.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457" name="Google Shape;45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150" y="3747400"/>
            <a:ext cx="4080075" cy="235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71"/>
          <p:cNvPicPr preferRelativeResize="0"/>
          <p:nvPr/>
        </p:nvPicPr>
        <p:blipFill rotWithShape="1">
          <a:blip r:embed="rId3">
            <a:alphaModFix/>
          </a:blip>
          <a:srcRect b="5434" l="0" r="0" t="15232"/>
          <a:stretch/>
        </p:blipFill>
        <p:spPr>
          <a:xfrm>
            <a:off x="786162" y="3161475"/>
            <a:ext cx="7778076" cy="274962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71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CC0000"/>
                </a:solidFill>
              </a:rPr>
              <a:t>CNNs - The Big Picture</a:t>
            </a:r>
            <a:endParaRPr sz="2400"/>
          </a:p>
        </p:txBody>
      </p:sp>
      <p:sp>
        <p:nvSpPr>
          <p:cNvPr id="464" name="Google Shape;464;p71"/>
          <p:cNvSpPr txBox="1"/>
          <p:nvPr>
            <p:ph idx="4294967295" type="body"/>
          </p:nvPr>
        </p:nvSpPr>
        <p:spPr>
          <a:xfrm>
            <a:off x="786150" y="1347725"/>
            <a:ext cx="7327200" cy="21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Convolutional neural networks have 3 stages:</a:t>
            </a:r>
            <a:b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AutoNum type="arabicPeriod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Convolution Layer(s)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AutoNum type="arabicPeriod"/>
            </a:pP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Pooling Layer(s)</a:t>
            </a:r>
            <a:endParaRPr b="1"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AutoNum type="arabicPeriod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Classification - Fully Connected Layer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65" name="Google Shape;465;p71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2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CNNs - Pooling Layer(s)</a:t>
            </a:r>
            <a:endParaRPr sz="2400"/>
          </a:p>
        </p:txBody>
      </p:sp>
      <p:sp>
        <p:nvSpPr>
          <p:cNvPr id="471" name="Google Shape;471;p72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2" name="Google Shape;472;p72"/>
          <p:cNvSpPr txBox="1"/>
          <p:nvPr/>
        </p:nvSpPr>
        <p:spPr>
          <a:xfrm>
            <a:off x="586125" y="1511325"/>
            <a:ext cx="7761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The goal of a pooling layer is to reduce the spatial size of the convolved feature. There are two main types of pooling layers:</a:t>
            </a:r>
            <a:endParaRPr/>
          </a:p>
        </p:txBody>
      </p:sp>
      <p:sp>
        <p:nvSpPr>
          <p:cNvPr id="473" name="Google Shape;473;p72"/>
          <p:cNvSpPr txBox="1"/>
          <p:nvPr>
            <p:ph idx="4294967295" type="body"/>
          </p:nvPr>
        </p:nvSpPr>
        <p:spPr>
          <a:xfrm>
            <a:off x="586125" y="2278825"/>
            <a:ext cx="3814500" cy="3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Max pooling 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returns the maximum value from the portion of the image covered by the kernel.</a:t>
            </a:r>
            <a:b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Average pooling 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returns the average of all values from the portion of the image covered by the kernel.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L2 norm 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and </a:t>
            </a: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weighted average 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are other types.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474" name="Google Shape;47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3425" y="2205348"/>
            <a:ext cx="4203826" cy="3123214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72"/>
          <p:cNvSpPr txBox="1"/>
          <p:nvPr/>
        </p:nvSpPr>
        <p:spPr>
          <a:xfrm>
            <a:off x="5226450" y="5536750"/>
            <a:ext cx="3520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Roboto Slab"/>
                <a:ea typeface="Roboto Slab"/>
                <a:cs typeface="Roboto Slab"/>
                <a:sym typeface="Roboto Slab"/>
              </a:rPr>
              <a:t>Note that the size of the pooling window is another hyperparameter.</a:t>
            </a:r>
            <a:endParaRPr>
              <a:solidFill>
                <a:srgbClr val="666666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3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CNNs - Pooling Layer(s)</a:t>
            </a:r>
            <a:endParaRPr sz="2400"/>
          </a:p>
        </p:txBody>
      </p:sp>
      <p:sp>
        <p:nvSpPr>
          <p:cNvPr id="481" name="Google Shape;481;p73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2" name="Google Shape;482;p73"/>
          <p:cNvSpPr txBox="1"/>
          <p:nvPr/>
        </p:nvSpPr>
        <p:spPr>
          <a:xfrm>
            <a:off x="786150" y="1582175"/>
            <a:ext cx="77619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Max pooling has shown better empirical results, but the type of pooling layer that you use depends on the scenario:</a:t>
            </a:r>
            <a:endParaRPr/>
          </a:p>
        </p:txBody>
      </p:sp>
      <p:pic>
        <p:nvPicPr>
          <p:cNvPr id="483" name="Google Shape;48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675" y="2420375"/>
            <a:ext cx="5962649" cy="397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4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CNNs - Pooling Layer(s)</a:t>
            </a:r>
            <a:endParaRPr sz="2400"/>
          </a:p>
        </p:txBody>
      </p:sp>
      <p:sp>
        <p:nvSpPr>
          <p:cNvPr id="489" name="Google Shape;489;p74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0" name="Google Shape;490;p74"/>
          <p:cNvSpPr txBox="1"/>
          <p:nvPr/>
        </p:nvSpPr>
        <p:spPr>
          <a:xfrm>
            <a:off x="786150" y="1582175"/>
            <a:ext cx="80559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While pooling reduces the height and width of the feature map, it does not change the depth as pooling performs independently on each depth.</a:t>
            </a:r>
            <a:endParaRPr/>
          </a:p>
        </p:txBody>
      </p:sp>
      <p:pic>
        <p:nvPicPr>
          <p:cNvPr id="491" name="Google Shape;49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075" y="2519075"/>
            <a:ext cx="4813624" cy="358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8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Convolutions</a:t>
            </a:r>
            <a:endParaRPr sz="2400"/>
          </a:p>
        </p:txBody>
      </p:sp>
      <p:sp>
        <p:nvSpPr>
          <p:cNvPr id="256" name="Google Shape;256;p48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48"/>
          <p:cNvSpPr txBox="1"/>
          <p:nvPr/>
        </p:nvSpPr>
        <p:spPr>
          <a:xfrm>
            <a:off x="8123575" y="6028500"/>
            <a:ext cx="829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58" name="Google Shape;258;p48"/>
          <p:cNvSpPr txBox="1"/>
          <p:nvPr/>
        </p:nvSpPr>
        <p:spPr>
          <a:xfrm>
            <a:off x="786150" y="1433275"/>
            <a:ext cx="8166900" cy="23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A </a:t>
            </a:r>
            <a:r>
              <a:rPr b="1" lang="en" sz="1800">
                <a:latin typeface="Roboto Slab"/>
                <a:ea typeface="Roboto Slab"/>
                <a:cs typeface="Roboto Slab"/>
                <a:sym typeface="Roboto Slab"/>
              </a:rPr>
              <a:t>convolution</a:t>
            </a: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 is a mathematical operation on two functions which produces a third one. 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It can be calculated with the following mathematical equation: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666666"/>
                </a:solidFill>
                <a:latin typeface="Roboto Slab"/>
                <a:ea typeface="Roboto Slab"/>
                <a:cs typeface="Roboto Slab"/>
                <a:sym typeface="Roboto Slab"/>
              </a:rPr>
              <a:t>    </a:t>
            </a:r>
            <a:r>
              <a:rPr i="1" lang="en" sz="2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i="1" lang="en" sz="28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s(t) = </a:t>
            </a:r>
            <a:r>
              <a:rPr i="1" lang="en" sz="2800">
                <a:solidFill>
                  <a:srgbClr val="43434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∫ f(a)g(t-a)da  </a:t>
            </a:r>
            <a:r>
              <a:rPr i="1" lang="en" sz="2800">
                <a:solidFill>
                  <a:srgbClr val="66666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               </a:t>
            </a:r>
            <a:r>
              <a:rPr i="1" lang="en" sz="2800">
                <a:solidFill>
                  <a:srgbClr val="43434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s(t)=(f*g)(t)</a:t>
            </a:r>
            <a:endParaRPr i="1" sz="2800">
              <a:solidFill>
                <a:srgbClr val="43434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/>
          </a:p>
        </p:txBody>
      </p:sp>
      <p:cxnSp>
        <p:nvCxnSpPr>
          <p:cNvPr id="259" name="Google Shape;259;p48"/>
          <p:cNvCxnSpPr/>
          <p:nvPr/>
        </p:nvCxnSpPr>
        <p:spPr>
          <a:xfrm>
            <a:off x="4399550" y="3428992"/>
            <a:ext cx="1087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260" name="Google Shape;26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738" y="4146355"/>
            <a:ext cx="7148526" cy="218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5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CNNs - Pooling Layer(s)</a:t>
            </a:r>
            <a:endParaRPr sz="2400"/>
          </a:p>
        </p:txBody>
      </p:sp>
      <p:sp>
        <p:nvSpPr>
          <p:cNvPr id="497" name="Google Shape;497;p75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8" name="Google Shape;498;p75"/>
          <p:cNvSpPr txBox="1"/>
          <p:nvPr/>
        </p:nvSpPr>
        <p:spPr>
          <a:xfrm>
            <a:off x="786150" y="1582167"/>
            <a:ext cx="7761900" cy="4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99" name="Google Shape;499;p75"/>
          <p:cNvSpPr txBox="1"/>
          <p:nvPr>
            <p:ph idx="4294967295" type="body"/>
          </p:nvPr>
        </p:nvSpPr>
        <p:spPr>
          <a:xfrm>
            <a:off x="786150" y="1347725"/>
            <a:ext cx="7327200" cy="46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This helps to reduce the number of dimensions which </a:t>
            </a: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shortens training time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and </a:t>
            </a: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prevents overfitting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.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Dominant features are extracted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and thus maintaining the process of effectively training the model.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Essentially the pooling layer takes an area and performs a statistical summary of it.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This allows us to achieve the goal of reducing the number of dimension, but without losing important information.</a:t>
            </a:r>
            <a:endParaRPr b="1"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76"/>
          <p:cNvPicPr preferRelativeResize="0"/>
          <p:nvPr/>
        </p:nvPicPr>
        <p:blipFill rotWithShape="1">
          <a:blip r:embed="rId3">
            <a:alphaModFix/>
          </a:blip>
          <a:srcRect b="5434" l="0" r="0" t="15232"/>
          <a:stretch/>
        </p:blipFill>
        <p:spPr>
          <a:xfrm>
            <a:off x="786162" y="3161475"/>
            <a:ext cx="7778076" cy="274962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76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CC0000"/>
                </a:solidFill>
              </a:rPr>
              <a:t>CNNs - The Big Picture</a:t>
            </a:r>
            <a:endParaRPr sz="2400"/>
          </a:p>
        </p:txBody>
      </p:sp>
      <p:sp>
        <p:nvSpPr>
          <p:cNvPr id="506" name="Google Shape;506;p76"/>
          <p:cNvSpPr txBox="1"/>
          <p:nvPr>
            <p:ph idx="4294967295" type="body"/>
          </p:nvPr>
        </p:nvSpPr>
        <p:spPr>
          <a:xfrm>
            <a:off x="786150" y="1347725"/>
            <a:ext cx="7327200" cy="21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Convolutional neural networks have 3 stages:</a:t>
            </a:r>
            <a:b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AutoNum type="arabicPeriod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Convolution Layer(s)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AutoNum type="arabicPeriod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Pooling Layer(s)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AutoNum type="arabicPeriod"/>
            </a:pP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Classification - Fully Connected Layer</a:t>
            </a:r>
            <a:endParaRPr b="1"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7" name="Google Shape;507;p76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7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CNNs - Fully Connected Layer</a:t>
            </a:r>
            <a:endParaRPr sz="2400"/>
          </a:p>
        </p:txBody>
      </p:sp>
      <p:sp>
        <p:nvSpPr>
          <p:cNvPr id="513" name="Google Shape;513;p77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4" name="Google Shape;514;p77"/>
          <p:cNvSpPr txBox="1"/>
          <p:nvPr/>
        </p:nvSpPr>
        <p:spPr>
          <a:xfrm>
            <a:off x="786150" y="1582171"/>
            <a:ext cx="7761900" cy="19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515" name="Google Shape;515;p77"/>
          <p:cNvSpPr txBox="1"/>
          <p:nvPr>
            <p:ph idx="4294967295" type="body"/>
          </p:nvPr>
        </p:nvSpPr>
        <p:spPr>
          <a:xfrm>
            <a:off x="786150" y="1347725"/>
            <a:ext cx="7327200" cy="22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The reduced form of our image is flattened into a column vector and is fed through a feed forward neural network.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The training happens the same way (using backpropagation and gradient descent), but the math is just more complex.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In depth </a:t>
            </a:r>
            <a:r>
              <a:rPr lang="en" sz="1800" u="sng">
                <a:solidFill>
                  <a:schemeClr val="hlink"/>
                </a:solidFill>
                <a:latin typeface="Roboto Slab"/>
                <a:ea typeface="Roboto Slab"/>
                <a:cs typeface="Roboto Slab"/>
                <a:sym typeface="Roboto Slab"/>
                <a:hlinkClick r:id="rId3"/>
              </a:rPr>
              <a:t>explanation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if you are interested.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516" name="Google Shape;516;p77"/>
          <p:cNvPicPr preferRelativeResize="0"/>
          <p:nvPr/>
        </p:nvPicPr>
        <p:blipFill rotWithShape="1">
          <a:blip r:embed="rId4">
            <a:alphaModFix/>
          </a:blip>
          <a:srcRect b="5434" l="0" r="0" t="15232"/>
          <a:stretch/>
        </p:blipFill>
        <p:spPr>
          <a:xfrm>
            <a:off x="616750" y="3524250"/>
            <a:ext cx="7910501" cy="279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8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CNNs - Types of Architectures</a:t>
            </a:r>
            <a:endParaRPr sz="2400"/>
          </a:p>
        </p:txBody>
      </p:sp>
      <p:sp>
        <p:nvSpPr>
          <p:cNvPr id="522" name="Google Shape;522;p78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3" name="Google Shape;523;p78"/>
          <p:cNvSpPr txBox="1"/>
          <p:nvPr/>
        </p:nvSpPr>
        <p:spPr>
          <a:xfrm>
            <a:off x="786150" y="1582167"/>
            <a:ext cx="7761900" cy="4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524" name="Google Shape;524;p78"/>
          <p:cNvSpPr txBox="1"/>
          <p:nvPr>
            <p:ph idx="4294967295" type="body"/>
          </p:nvPr>
        </p:nvSpPr>
        <p:spPr>
          <a:xfrm>
            <a:off x="786150" y="1347725"/>
            <a:ext cx="7327200" cy="42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There are various state-of-the-art CNN architectures that have been developed and commonly used in real world applications. 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Some popular examples include the following: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LeNet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AlexNet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VGGNet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GoogLeNet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ResNet 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YOLO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9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CNNs - Types of Architectures (VGGNet)</a:t>
            </a:r>
            <a:endParaRPr sz="2400"/>
          </a:p>
        </p:txBody>
      </p:sp>
      <p:sp>
        <p:nvSpPr>
          <p:cNvPr id="530" name="Google Shape;530;p79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1" name="Google Shape;531;p79"/>
          <p:cNvSpPr txBox="1"/>
          <p:nvPr/>
        </p:nvSpPr>
        <p:spPr>
          <a:xfrm>
            <a:off x="786150" y="1582167"/>
            <a:ext cx="7761900" cy="4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532" name="Google Shape;532;p79"/>
          <p:cNvSpPr txBox="1"/>
          <p:nvPr>
            <p:ph idx="4294967295" type="body"/>
          </p:nvPr>
        </p:nvSpPr>
        <p:spPr>
          <a:xfrm>
            <a:off x="786150" y="1540475"/>
            <a:ext cx="2630700" cy="42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Popular network used for object recognition.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533" name="Google Shape;53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1824" y="1504950"/>
            <a:ext cx="4723776" cy="45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80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CNNs - Types of Architectures (ResNet)</a:t>
            </a:r>
            <a:endParaRPr sz="2400"/>
          </a:p>
        </p:txBody>
      </p:sp>
      <p:sp>
        <p:nvSpPr>
          <p:cNvPr id="539" name="Google Shape;539;p80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0" name="Google Shape;540;p80"/>
          <p:cNvSpPr txBox="1"/>
          <p:nvPr/>
        </p:nvSpPr>
        <p:spPr>
          <a:xfrm>
            <a:off x="786150" y="1582167"/>
            <a:ext cx="7761900" cy="4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541" name="Google Shape;54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" y="2595075"/>
            <a:ext cx="8801100" cy="24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80"/>
          <p:cNvSpPr txBox="1"/>
          <p:nvPr/>
        </p:nvSpPr>
        <p:spPr>
          <a:xfrm>
            <a:off x="731100" y="1710750"/>
            <a:ext cx="7872000" cy="11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Introduces </a:t>
            </a: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identity shortcut connections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that skip one or more layers.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1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CNNs - Types of Architectures (YOLO)</a:t>
            </a:r>
            <a:endParaRPr sz="2400"/>
          </a:p>
        </p:txBody>
      </p:sp>
      <p:sp>
        <p:nvSpPr>
          <p:cNvPr id="548" name="Google Shape;548;p81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9" name="Google Shape;549;p81"/>
          <p:cNvSpPr txBox="1"/>
          <p:nvPr/>
        </p:nvSpPr>
        <p:spPr>
          <a:xfrm>
            <a:off x="786150" y="1582167"/>
            <a:ext cx="7761900" cy="4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550" name="Google Shape;550;p81"/>
          <p:cNvSpPr txBox="1"/>
          <p:nvPr>
            <p:ph idx="4294967295" type="body"/>
          </p:nvPr>
        </p:nvSpPr>
        <p:spPr>
          <a:xfrm>
            <a:off x="786150" y="1433450"/>
            <a:ext cx="7327200" cy="42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Performs both </a:t>
            </a: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localization and classification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in one step.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551" name="Google Shape;55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163" y="2317198"/>
            <a:ext cx="7015174" cy="366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82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CC0000"/>
                </a:solidFill>
              </a:rPr>
              <a:t>CNN Advantages</a:t>
            </a:r>
            <a:endParaRPr sz="2400"/>
          </a:p>
        </p:txBody>
      </p:sp>
      <p:sp>
        <p:nvSpPr>
          <p:cNvPr id="557" name="Google Shape;557;p82"/>
          <p:cNvSpPr txBox="1"/>
          <p:nvPr>
            <p:ph idx="4294967295" type="body"/>
          </p:nvPr>
        </p:nvSpPr>
        <p:spPr>
          <a:xfrm>
            <a:off x="786150" y="1347725"/>
            <a:ext cx="7320900" cy="47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Using convolutions give us the following advantages:</a:t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Feature Extraction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○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Automatically captures and learns relevant features.</a:t>
            </a:r>
            <a:b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Lower Computational Load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○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Reduced dimensionality helps to speed up training time.</a:t>
            </a:r>
            <a:b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Spatial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Invariance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○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Since weights are repeated across space, it does not matter where an object may be located in a photo.</a:t>
            </a:r>
            <a:b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Performance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○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CNNs are a breakthrough discovery which greatly outperforms traditional ML algorithms in computer vision and other tasks.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				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58" name="Google Shape;558;p82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83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Dropout - Regularization Technique</a:t>
            </a:r>
            <a:endParaRPr sz="2400"/>
          </a:p>
        </p:txBody>
      </p:sp>
      <p:sp>
        <p:nvSpPr>
          <p:cNvPr id="564" name="Google Shape;564;p83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5" name="Google Shape;565;p83"/>
          <p:cNvSpPr txBox="1"/>
          <p:nvPr/>
        </p:nvSpPr>
        <p:spPr>
          <a:xfrm>
            <a:off x="786150" y="1582171"/>
            <a:ext cx="7761900" cy="19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566" name="Google Shape;566;p83"/>
          <p:cNvSpPr txBox="1"/>
          <p:nvPr>
            <p:ph idx="4294967295" type="body"/>
          </p:nvPr>
        </p:nvSpPr>
        <p:spPr>
          <a:xfrm>
            <a:off x="786150" y="1347725"/>
            <a:ext cx="7884300" cy="44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A common regularization technique in deep learning is called </a:t>
            </a: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dropout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.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Let’s imagine a scenario: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You are the only UI developer at a web development company.</a:t>
            </a:r>
            <a:b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Since you go to work everyday and you are very good at your role, no one else has ever bothered to learn how to do your job.</a:t>
            </a:r>
            <a:b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You got sick suddenly, and now the company is in trouble because no one else even knows HTML/CSS/Javascript and there are huge deadlines approaching fast.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84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Dropout - Regularization Technique</a:t>
            </a:r>
            <a:endParaRPr sz="2400"/>
          </a:p>
        </p:txBody>
      </p:sp>
      <p:sp>
        <p:nvSpPr>
          <p:cNvPr id="572" name="Google Shape;572;p84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3" name="Google Shape;573;p84"/>
          <p:cNvSpPr txBox="1"/>
          <p:nvPr/>
        </p:nvSpPr>
        <p:spPr>
          <a:xfrm>
            <a:off x="786150" y="1582171"/>
            <a:ext cx="7761900" cy="19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574" name="Google Shape;574;p84"/>
          <p:cNvSpPr txBox="1"/>
          <p:nvPr>
            <p:ph idx="4294967295" type="body"/>
          </p:nvPr>
        </p:nvSpPr>
        <p:spPr>
          <a:xfrm>
            <a:off x="786150" y="1347725"/>
            <a:ext cx="7713000" cy="44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Now imagine a different scenario: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You are the only UI developer at a web development company.</a:t>
            </a:r>
            <a:b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Everyday, you flip a coin to decide whether you will go to work or not. You know you won’t get fired, because your mom is the CEO.</a:t>
            </a:r>
            <a:b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Each time you aren’t at work, someone else does the work that you were responsible for. </a:t>
            </a:r>
            <a:b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You got sick suddenly and there are huge deadlines approaching. </a:t>
            </a:r>
            <a:b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While it is more work, a little bit of extra effort from each person should be enough to help cover for your long absence.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9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Convolutions</a:t>
            </a:r>
            <a:endParaRPr sz="2400"/>
          </a:p>
        </p:txBody>
      </p:sp>
      <p:sp>
        <p:nvSpPr>
          <p:cNvPr id="266" name="Google Shape;266;p49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49"/>
          <p:cNvSpPr txBox="1"/>
          <p:nvPr/>
        </p:nvSpPr>
        <p:spPr>
          <a:xfrm>
            <a:off x="8123575" y="6028500"/>
            <a:ext cx="829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68" name="Google Shape;268;p49"/>
          <p:cNvSpPr txBox="1"/>
          <p:nvPr/>
        </p:nvSpPr>
        <p:spPr>
          <a:xfrm>
            <a:off x="786150" y="1704744"/>
            <a:ext cx="6729000" cy="10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There is also a discrete version of the convolution operation where we replace the integral with the sum.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69" name="Google Shape;26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138" y="2857283"/>
            <a:ext cx="6265274" cy="128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85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Dropout - Regularization Technique</a:t>
            </a:r>
            <a:endParaRPr sz="2400"/>
          </a:p>
        </p:txBody>
      </p:sp>
      <p:sp>
        <p:nvSpPr>
          <p:cNvPr id="580" name="Google Shape;580;p85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1" name="Google Shape;581;p85"/>
          <p:cNvSpPr txBox="1"/>
          <p:nvPr/>
        </p:nvSpPr>
        <p:spPr>
          <a:xfrm>
            <a:off x="786150" y="1582171"/>
            <a:ext cx="7761900" cy="19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582" name="Google Shape;582;p85"/>
          <p:cNvSpPr txBox="1"/>
          <p:nvPr>
            <p:ph idx="4294967295" type="body"/>
          </p:nvPr>
        </p:nvSpPr>
        <p:spPr>
          <a:xfrm>
            <a:off x="786150" y="1347725"/>
            <a:ext cx="7713000" cy="44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This is basically the idea of dropout - </a:t>
            </a: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disabling neurons with probability p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so that the network isn’t dependent on one node.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Dropout can be applied to input or hidden layers, but not output.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583" name="Google Shape;583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275" y="2758975"/>
            <a:ext cx="6135451" cy="310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6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CC0000"/>
                </a:solidFill>
              </a:rPr>
              <a:t>Further Reading</a:t>
            </a:r>
            <a:endParaRPr sz="2400"/>
          </a:p>
        </p:txBody>
      </p:sp>
      <p:sp>
        <p:nvSpPr>
          <p:cNvPr id="589" name="Google Shape;589;p86"/>
          <p:cNvSpPr txBox="1"/>
          <p:nvPr>
            <p:ph idx="4294967295" type="body"/>
          </p:nvPr>
        </p:nvSpPr>
        <p:spPr>
          <a:xfrm>
            <a:off x="786150" y="1682267"/>
            <a:ext cx="7327200" cy="47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Alexnet: </a:t>
            </a:r>
            <a:r>
              <a:rPr lang="en" sz="1800" u="sng">
                <a:solidFill>
                  <a:schemeClr val="hlink"/>
                </a:solidFill>
                <a:latin typeface="Roboto Slab"/>
                <a:ea typeface="Roboto Slab"/>
                <a:cs typeface="Roboto Slab"/>
                <a:sym typeface="Roboto Slab"/>
                <a:hlinkClick r:id="rId3"/>
              </a:rPr>
              <a:t>https://papers.nips.cc/paper/4824-imagenet-classification-with-deep-convolutional-neural-networks.pdf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VGG: </a:t>
            </a:r>
            <a:r>
              <a:rPr lang="en" sz="1800" u="sng">
                <a:solidFill>
                  <a:schemeClr val="hlink"/>
                </a:solidFill>
                <a:latin typeface="Roboto Slab"/>
                <a:ea typeface="Roboto Slab"/>
                <a:cs typeface="Roboto Slab"/>
                <a:sym typeface="Roboto Slab"/>
                <a:hlinkClick r:id="rId4"/>
              </a:rPr>
              <a:t>https://arxiv.org/pdf/1409.1556.pdf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Resnet: </a:t>
            </a:r>
            <a:r>
              <a:rPr lang="en" sz="1800" u="sng">
                <a:solidFill>
                  <a:schemeClr val="hlink"/>
                </a:solidFill>
                <a:latin typeface="Roboto Slab"/>
                <a:ea typeface="Roboto Slab"/>
                <a:cs typeface="Roboto Slab"/>
                <a:sym typeface="Roboto Slab"/>
                <a:hlinkClick r:id="rId5"/>
              </a:rPr>
              <a:t>https://arxiv.org/pdf/1512.03385.pdf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Inception-Resnet v4: </a:t>
            </a:r>
            <a:r>
              <a:rPr lang="en" sz="1800" u="sng">
                <a:solidFill>
                  <a:schemeClr val="hlink"/>
                </a:solidFill>
                <a:latin typeface="Roboto Slab"/>
                <a:ea typeface="Roboto Slab"/>
                <a:cs typeface="Roboto Slab"/>
                <a:sym typeface="Roboto Slab"/>
                <a:hlinkClick r:id="rId6"/>
              </a:rPr>
              <a:t>https://arxiv.org/pdf/1602.07261.pdf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MobileNet: </a:t>
            </a:r>
            <a:r>
              <a:rPr lang="en" sz="1800" u="sng">
                <a:solidFill>
                  <a:schemeClr val="hlink"/>
                </a:solidFill>
                <a:latin typeface="Roboto Slab"/>
                <a:ea typeface="Roboto Slab"/>
                <a:cs typeface="Roboto Slab"/>
                <a:sym typeface="Roboto Slab"/>
                <a:hlinkClick r:id="rId7"/>
              </a:rPr>
              <a:t>https://arxiv.org/pdf/1704.04861.pdf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YOLOv3: </a:t>
            </a:r>
            <a:r>
              <a:rPr lang="en" sz="1800" u="sng">
                <a:solidFill>
                  <a:schemeClr val="hlink"/>
                </a:solidFill>
                <a:latin typeface="Roboto Slab"/>
                <a:ea typeface="Roboto Slab"/>
                <a:cs typeface="Roboto Slab"/>
                <a:sym typeface="Roboto Slab"/>
                <a:hlinkClick r:id="rId8"/>
              </a:rPr>
              <a:t>https://pjreddie.com/media/files/papers/YOLOv3.pdf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Original Style Transfer: </a:t>
            </a:r>
            <a:r>
              <a:rPr lang="en" sz="1800" u="sng">
                <a:solidFill>
                  <a:schemeClr val="hlink"/>
                </a:solidFill>
                <a:latin typeface="Roboto Slab"/>
                <a:ea typeface="Roboto Slab"/>
                <a:cs typeface="Roboto Slab"/>
                <a:sym typeface="Roboto Slab"/>
                <a:hlinkClick r:id="rId9"/>
              </a:rPr>
              <a:t>https://arxiv.org/pdf/1508.06576.pdf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Dropout: </a:t>
            </a:r>
            <a:r>
              <a:rPr lang="en" sz="1800" u="sng">
                <a:solidFill>
                  <a:schemeClr val="hlink"/>
                </a:solidFill>
                <a:latin typeface="Roboto Slab"/>
                <a:ea typeface="Roboto Slab"/>
                <a:cs typeface="Roboto Slab"/>
                <a:sym typeface="Roboto Slab"/>
                <a:hlinkClick r:id="rId10"/>
              </a:rPr>
              <a:t>http://jmlr.org/papers/v15/srivastava14a.html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90" name="Google Shape;590;p86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87"/>
          <p:cNvSpPr txBox="1"/>
          <p:nvPr>
            <p:ph idx="4294967295" type="ctrTitle"/>
          </p:nvPr>
        </p:nvSpPr>
        <p:spPr>
          <a:xfrm>
            <a:off x="1277250" y="1235825"/>
            <a:ext cx="5262300" cy="219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CC0000"/>
                </a:solidFill>
              </a:rPr>
              <a:t>Homework</a:t>
            </a:r>
            <a:br>
              <a:rPr b="1" lang="en" sz="6000">
                <a:solidFill>
                  <a:srgbClr val="CC0000"/>
                </a:solidFill>
              </a:rPr>
            </a:br>
            <a:r>
              <a:rPr b="1" lang="en" sz="6000">
                <a:solidFill>
                  <a:srgbClr val="CC0000"/>
                </a:solidFill>
              </a:rPr>
              <a:t>Assignment</a:t>
            </a:r>
            <a:endParaRPr b="1" sz="6000">
              <a:solidFill>
                <a:srgbClr val="CC0000"/>
              </a:solidFill>
            </a:endParaRPr>
          </a:p>
        </p:txBody>
      </p:sp>
      <p:sp>
        <p:nvSpPr>
          <p:cNvPr id="596" name="Google Shape;596;p87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7" name="Google Shape;597;p87"/>
          <p:cNvSpPr txBox="1"/>
          <p:nvPr>
            <p:ph idx="4294967295" type="body"/>
          </p:nvPr>
        </p:nvSpPr>
        <p:spPr>
          <a:xfrm>
            <a:off x="318400" y="3612400"/>
            <a:ext cx="8339700" cy="18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Convolutional NN Implementation With Keras</a:t>
            </a:r>
            <a:endParaRPr b="1"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155CC"/>
                </a:solidFill>
                <a:latin typeface="Roboto Slab"/>
                <a:ea typeface="Roboto Slab"/>
                <a:cs typeface="Roboto Slab"/>
                <a:sym typeface="Roboto Slab"/>
              </a:rPr>
              <a:t>Assignment8-CNNs.ipynb</a:t>
            </a:r>
            <a:r>
              <a:rPr b="1" lang="en" sz="2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endParaRPr b="1"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88"/>
          <p:cNvSpPr txBox="1"/>
          <p:nvPr>
            <p:ph idx="4294967295" type="ctrTitle"/>
          </p:nvPr>
        </p:nvSpPr>
        <p:spPr>
          <a:xfrm>
            <a:off x="1180675" y="1628073"/>
            <a:ext cx="77724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CC0000"/>
                </a:solidFill>
              </a:rPr>
              <a:t>Thanks!</a:t>
            </a:r>
            <a:endParaRPr b="1" sz="6000">
              <a:solidFill>
                <a:srgbClr val="CC0000"/>
              </a:solidFill>
            </a:endParaRPr>
          </a:p>
        </p:txBody>
      </p:sp>
      <p:sp>
        <p:nvSpPr>
          <p:cNvPr id="603" name="Google Shape;603;p88"/>
          <p:cNvSpPr txBox="1"/>
          <p:nvPr>
            <p:ph idx="4294967295" type="subTitle"/>
          </p:nvPr>
        </p:nvSpPr>
        <p:spPr>
          <a:xfrm>
            <a:off x="1180675" y="3078675"/>
            <a:ext cx="65937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/>
              <a:t>Any questions?</a:t>
            </a:r>
            <a:endParaRPr b="1" sz="3600"/>
          </a:p>
        </p:txBody>
      </p:sp>
      <p:sp>
        <p:nvSpPr>
          <p:cNvPr id="604" name="Google Shape;604;p88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05" name="Google Shape;605;p88"/>
          <p:cNvGrpSpPr/>
          <p:nvPr/>
        </p:nvGrpSpPr>
        <p:grpSpPr>
          <a:xfrm>
            <a:off x="3162652" y="4125077"/>
            <a:ext cx="3027498" cy="793498"/>
            <a:chOff x="3644952" y="1400027"/>
            <a:chExt cx="3027498" cy="793498"/>
          </a:xfrm>
        </p:grpSpPr>
        <p:pic>
          <p:nvPicPr>
            <p:cNvPr id="606" name="Google Shape;606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44952" y="1400027"/>
              <a:ext cx="723489" cy="717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7" name="Google Shape;607;p88"/>
            <p:cNvSpPr txBox="1"/>
            <p:nvPr/>
          </p:nvSpPr>
          <p:spPr>
            <a:xfrm>
              <a:off x="4368450" y="1476225"/>
              <a:ext cx="2304000" cy="71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999999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McGill</a:t>
              </a:r>
              <a:r>
                <a:rPr b="1" lang="en" sz="1200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 </a:t>
              </a:r>
              <a:r>
                <a:rPr b="1" lang="en" sz="1200">
                  <a:solidFill>
                    <a:srgbClr val="CC0000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Artificial </a:t>
              </a:r>
              <a:endParaRPr b="1" sz="1200">
                <a:solidFill>
                  <a:srgbClr val="CC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CC0000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Intelligence </a:t>
              </a:r>
              <a:r>
                <a:rPr b="1" lang="en" sz="1200">
                  <a:solidFill>
                    <a:srgbClr val="999999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Society</a:t>
              </a:r>
              <a:endParaRPr sz="1200"/>
            </a:p>
          </p:txBody>
        </p:sp>
      </p:grpSp>
      <p:pic>
        <p:nvPicPr>
          <p:cNvPr id="608" name="Google Shape;608;p88"/>
          <p:cNvPicPr preferRelativeResize="0"/>
          <p:nvPr/>
        </p:nvPicPr>
        <p:blipFill rotWithShape="1">
          <a:blip r:embed="rId4">
            <a:alphaModFix/>
          </a:blip>
          <a:srcRect b="27728" l="0" r="0" t="40212"/>
          <a:stretch/>
        </p:blipFill>
        <p:spPr>
          <a:xfrm>
            <a:off x="1255000" y="4493075"/>
            <a:ext cx="1327200" cy="42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0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Sensor Problem</a:t>
            </a:r>
            <a:endParaRPr sz="2400"/>
          </a:p>
        </p:txBody>
      </p:sp>
      <p:sp>
        <p:nvSpPr>
          <p:cNvPr id="275" name="Google Shape;275;p50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6" name="Google Shape;276;p50"/>
          <p:cNvSpPr txBox="1"/>
          <p:nvPr/>
        </p:nvSpPr>
        <p:spPr>
          <a:xfrm>
            <a:off x="8123575" y="6028500"/>
            <a:ext cx="829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77" name="Google Shape;277;p50"/>
          <p:cNvSpPr txBox="1"/>
          <p:nvPr/>
        </p:nvSpPr>
        <p:spPr>
          <a:xfrm>
            <a:off x="786150" y="1550429"/>
            <a:ext cx="6729000" cy="10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Say we have a sensor that outputs a noisy signal.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This signal is time dependent -&gt; </a:t>
            </a:r>
            <a:r>
              <a:rPr b="1" i="1" lang="en" sz="1800">
                <a:latin typeface="Roboto Slab"/>
                <a:ea typeface="Roboto Slab"/>
                <a:cs typeface="Roboto Slab"/>
                <a:sym typeface="Roboto Slab"/>
              </a:rPr>
              <a:t>x(t)</a:t>
            </a:r>
            <a:endParaRPr b="1" i="1"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78" name="Google Shape;27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9663" y="2841525"/>
            <a:ext cx="4291025" cy="18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313" y="3034425"/>
            <a:ext cx="1428750" cy="1428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0" name="Google Shape;280;p50"/>
          <p:cNvCxnSpPr>
            <a:stCxn id="279" idx="3"/>
            <a:endCxn id="278" idx="1"/>
          </p:cNvCxnSpPr>
          <p:nvPr/>
        </p:nvCxnSpPr>
        <p:spPr>
          <a:xfrm>
            <a:off x="2332063" y="3748800"/>
            <a:ext cx="1617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1" name="Google Shape;281;p50"/>
          <p:cNvSpPr txBox="1"/>
          <p:nvPr/>
        </p:nvSpPr>
        <p:spPr>
          <a:xfrm>
            <a:off x="786150" y="4975925"/>
            <a:ext cx="76182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Convolutions 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can be used to smooth out this signal. How?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1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Sensor Problem </a:t>
            </a:r>
            <a:endParaRPr sz="2400"/>
          </a:p>
        </p:txBody>
      </p:sp>
      <p:sp>
        <p:nvSpPr>
          <p:cNvPr id="287" name="Google Shape;287;p51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8" name="Google Shape;288;p51"/>
          <p:cNvSpPr txBox="1"/>
          <p:nvPr/>
        </p:nvSpPr>
        <p:spPr>
          <a:xfrm>
            <a:off x="8123575" y="6028500"/>
            <a:ext cx="829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89" name="Google Shape;289;p51"/>
          <p:cNvSpPr txBox="1"/>
          <p:nvPr/>
        </p:nvSpPr>
        <p:spPr>
          <a:xfrm>
            <a:off x="786150" y="1433275"/>
            <a:ext cx="7618200" cy="18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We can </a:t>
            </a:r>
            <a:r>
              <a:rPr b="1" lang="en" sz="1800">
                <a:latin typeface="Roboto Slab"/>
                <a:ea typeface="Roboto Slab"/>
                <a:cs typeface="Roboto Slab"/>
                <a:sym typeface="Roboto Slab"/>
              </a:rPr>
              <a:t>convolute </a:t>
            </a: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a signal with our original one to obtain a new smoothened signal, with </a:t>
            </a:r>
            <a:r>
              <a:rPr b="1" lang="en" sz="1800">
                <a:latin typeface="Roboto Slab"/>
                <a:ea typeface="Roboto Slab"/>
                <a:cs typeface="Roboto Slab"/>
                <a:sym typeface="Roboto Slab"/>
              </a:rPr>
              <a:t>minimal information loss</a:t>
            </a: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.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Note that this method takes a</a:t>
            </a:r>
            <a:r>
              <a:rPr b="1" lang="en" sz="1800">
                <a:latin typeface="Roboto Slab"/>
                <a:ea typeface="Roboto Slab"/>
                <a:cs typeface="Roboto Slab"/>
                <a:sym typeface="Roboto Slab"/>
              </a:rPr>
              <a:t> weighted average</a:t>
            </a: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 of the most recent data at each point in order to denoise the signal.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/>
          </a:p>
        </p:txBody>
      </p:sp>
      <p:pic>
        <p:nvPicPr>
          <p:cNvPr id="290" name="Google Shape;2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1575" y="3108900"/>
            <a:ext cx="2692276" cy="93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1"/>
          <p:cNvSpPr txBox="1"/>
          <p:nvPr/>
        </p:nvSpPr>
        <p:spPr>
          <a:xfrm>
            <a:off x="4233000" y="4700000"/>
            <a:ext cx="7245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C78D8"/>
                </a:solidFill>
                <a:latin typeface="Roboto Slab"/>
                <a:ea typeface="Roboto Slab"/>
                <a:cs typeface="Roboto Slab"/>
                <a:sym typeface="Roboto Slab"/>
              </a:rPr>
              <a:t>g(t)</a:t>
            </a:r>
            <a:endParaRPr b="1" sz="2400">
              <a:solidFill>
                <a:srgbClr val="3C78D8"/>
              </a:solidFill>
            </a:endParaRPr>
          </a:p>
        </p:txBody>
      </p:sp>
      <p:pic>
        <p:nvPicPr>
          <p:cNvPr id="292" name="Google Shape;29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650" y="3010325"/>
            <a:ext cx="2692277" cy="11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4376" y="3286475"/>
            <a:ext cx="581750" cy="581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p51"/>
          <p:cNvCxnSpPr>
            <a:stCxn id="292" idx="3"/>
            <a:endCxn id="293" idx="1"/>
          </p:cNvCxnSpPr>
          <p:nvPr/>
        </p:nvCxnSpPr>
        <p:spPr>
          <a:xfrm flipH="1" rot="10800000">
            <a:off x="3018927" y="3577475"/>
            <a:ext cx="1285500" cy="2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5" name="Google Shape;295;p51"/>
          <p:cNvCxnSpPr>
            <a:stCxn id="290" idx="1"/>
            <a:endCxn id="293" idx="3"/>
          </p:cNvCxnSpPr>
          <p:nvPr/>
        </p:nvCxnSpPr>
        <p:spPr>
          <a:xfrm rot="10800000">
            <a:off x="4886075" y="3577350"/>
            <a:ext cx="12855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296" name="Google Shape;296;p51"/>
          <p:cNvCxnSpPr>
            <a:stCxn id="291" idx="0"/>
            <a:endCxn id="293" idx="2"/>
          </p:cNvCxnSpPr>
          <p:nvPr/>
        </p:nvCxnSpPr>
        <p:spPr>
          <a:xfrm rot="10800000">
            <a:off x="4595250" y="3868100"/>
            <a:ext cx="0" cy="831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7" name="Google Shape;297;p51"/>
          <p:cNvSpPr/>
          <p:nvPr/>
        </p:nvSpPr>
        <p:spPr>
          <a:xfrm>
            <a:off x="4138050" y="4733150"/>
            <a:ext cx="900000" cy="524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2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Sensor Problem </a:t>
            </a:r>
            <a:endParaRPr sz="2400"/>
          </a:p>
        </p:txBody>
      </p:sp>
      <p:sp>
        <p:nvSpPr>
          <p:cNvPr id="303" name="Google Shape;303;p52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4" name="Google Shape;304;p52"/>
          <p:cNvSpPr txBox="1"/>
          <p:nvPr/>
        </p:nvSpPr>
        <p:spPr>
          <a:xfrm>
            <a:off x="8123575" y="6028500"/>
            <a:ext cx="829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05" name="Google Shape;305;p52"/>
          <p:cNvSpPr txBox="1"/>
          <p:nvPr/>
        </p:nvSpPr>
        <p:spPr>
          <a:xfrm>
            <a:off x="786150" y="1433275"/>
            <a:ext cx="76182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Before, we needed a very complex function to represent this signal.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Now, we can use a simple function (such as sine or cosine).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 Slab"/>
                <a:ea typeface="Roboto Slab"/>
                <a:cs typeface="Roboto Slab"/>
                <a:sym typeface="Roboto Slab"/>
              </a:rPr>
              <a:t>But how is this related to machine learning ?!?!</a:t>
            </a:r>
            <a:endParaRPr b="1"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/>
          </a:p>
        </p:txBody>
      </p:sp>
      <p:pic>
        <p:nvPicPr>
          <p:cNvPr id="306" name="Google Shape;30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8325" y="3482325"/>
            <a:ext cx="2692276" cy="93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52"/>
          <p:cNvSpPr txBox="1"/>
          <p:nvPr/>
        </p:nvSpPr>
        <p:spPr>
          <a:xfrm>
            <a:off x="4209750" y="5073425"/>
            <a:ext cx="7245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C78D8"/>
                </a:solidFill>
                <a:latin typeface="Roboto Slab"/>
                <a:ea typeface="Roboto Slab"/>
                <a:cs typeface="Roboto Slab"/>
                <a:sym typeface="Roboto Slab"/>
              </a:rPr>
              <a:t>g(t)</a:t>
            </a:r>
            <a:endParaRPr b="1" sz="2400">
              <a:solidFill>
                <a:srgbClr val="3C78D8"/>
              </a:solidFill>
            </a:endParaRPr>
          </a:p>
        </p:txBody>
      </p:sp>
      <p:pic>
        <p:nvPicPr>
          <p:cNvPr id="308" name="Google Shape;30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400" y="3383750"/>
            <a:ext cx="2692277" cy="11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1126" y="3659900"/>
            <a:ext cx="581750" cy="581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" name="Google Shape;310;p52"/>
          <p:cNvCxnSpPr>
            <a:stCxn id="308" idx="3"/>
            <a:endCxn id="309" idx="1"/>
          </p:cNvCxnSpPr>
          <p:nvPr/>
        </p:nvCxnSpPr>
        <p:spPr>
          <a:xfrm flipH="1" rot="10800000">
            <a:off x="2995677" y="3950900"/>
            <a:ext cx="1285500" cy="2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1" name="Google Shape;311;p52"/>
          <p:cNvCxnSpPr>
            <a:stCxn id="306" idx="1"/>
            <a:endCxn id="309" idx="3"/>
          </p:cNvCxnSpPr>
          <p:nvPr/>
        </p:nvCxnSpPr>
        <p:spPr>
          <a:xfrm rot="10800000">
            <a:off x="4862825" y="3950775"/>
            <a:ext cx="12855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312" name="Google Shape;312;p52"/>
          <p:cNvCxnSpPr>
            <a:stCxn id="307" idx="0"/>
            <a:endCxn id="309" idx="2"/>
          </p:cNvCxnSpPr>
          <p:nvPr/>
        </p:nvCxnSpPr>
        <p:spPr>
          <a:xfrm rot="10800000">
            <a:off x="4572000" y="4241525"/>
            <a:ext cx="0" cy="831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3" name="Google Shape;313;p52"/>
          <p:cNvSpPr/>
          <p:nvPr/>
        </p:nvSpPr>
        <p:spPr>
          <a:xfrm>
            <a:off x="4114800" y="5106575"/>
            <a:ext cx="900000" cy="524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3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The Problem With Feed Forward Neural Networks</a:t>
            </a:r>
            <a:endParaRPr sz="2400"/>
          </a:p>
        </p:txBody>
      </p:sp>
      <p:sp>
        <p:nvSpPr>
          <p:cNvPr id="319" name="Google Shape;319;p53"/>
          <p:cNvSpPr txBox="1"/>
          <p:nvPr>
            <p:ph idx="4294967295" type="body"/>
          </p:nvPr>
        </p:nvSpPr>
        <p:spPr>
          <a:xfrm>
            <a:off x="786150" y="1682275"/>
            <a:ext cx="7957800" cy="43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Take a 256x256 image, that is 65536 parameters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Add a hidden layer with 1000 neurons -&gt; over 65 million parameters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Add two hidden layers with 15000 neurons -&gt; over 1 billion parameters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Call this the curse of dimensionality!</a:t>
            </a:r>
            <a:endParaRPr b="1"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We need a way to represent this data with lower dimensionality, but without losing important information.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0" name="Google Shape;320;p53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4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The Problem With Feed Forward Neural Networks</a:t>
            </a:r>
            <a:endParaRPr sz="2400"/>
          </a:p>
        </p:txBody>
      </p:sp>
      <p:sp>
        <p:nvSpPr>
          <p:cNvPr id="326" name="Google Shape;326;p54"/>
          <p:cNvSpPr txBox="1"/>
          <p:nvPr>
            <p:ph idx="4294967295" type="body"/>
          </p:nvPr>
        </p:nvSpPr>
        <p:spPr>
          <a:xfrm>
            <a:off x="786150" y="1682275"/>
            <a:ext cx="7957800" cy="48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In the sensor problem, we took the signal within a </a:t>
            </a: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time frame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and used convolutions to output a more 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desirable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representation of it.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Similarly in images, we can take a </a:t>
            </a: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neighbourhood of pixels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and use convolutions to output a more desirable 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representation of it too.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In the image context, a desirable representation is one that has minimal information loss and one which can also be easily represented in a lower dimension.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Using </a:t>
            </a: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convolutions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in such a way is what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forms the the basis of </a:t>
            </a: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convolutional neural networks (CNNs).</a:t>
            </a:r>
            <a:endParaRPr b="1"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7" name="Google Shape;327;p54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